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8"/>
  </p:notesMasterIdLst>
  <p:sldIdLst>
    <p:sldId id="256" r:id="rId2"/>
    <p:sldId id="337" r:id="rId3"/>
    <p:sldId id="324" r:id="rId4"/>
    <p:sldId id="259" r:id="rId5"/>
    <p:sldId id="269" r:id="rId6"/>
    <p:sldId id="326" r:id="rId7"/>
    <p:sldId id="260" r:id="rId8"/>
    <p:sldId id="270" r:id="rId9"/>
    <p:sldId id="313" r:id="rId10"/>
    <p:sldId id="315" r:id="rId11"/>
    <p:sldId id="332" r:id="rId12"/>
    <p:sldId id="268" r:id="rId13"/>
    <p:sldId id="310" r:id="rId14"/>
    <p:sldId id="334" r:id="rId15"/>
    <p:sldId id="257" r:id="rId16"/>
    <p:sldId id="325" r:id="rId17"/>
    <p:sldId id="316" r:id="rId18"/>
    <p:sldId id="317" r:id="rId19"/>
    <p:sldId id="319" r:id="rId20"/>
    <p:sldId id="318" r:id="rId21"/>
    <p:sldId id="330" r:id="rId22"/>
    <p:sldId id="327" r:id="rId23"/>
    <p:sldId id="271" r:id="rId24"/>
    <p:sldId id="278" r:id="rId25"/>
    <p:sldId id="331" r:id="rId26"/>
    <p:sldId id="32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9900"/>
    <a:srgbClr val="FF6600"/>
    <a:srgbClr val="009900"/>
    <a:srgbClr val="66CCFF"/>
    <a:srgbClr val="66FFFF"/>
    <a:srgbClr val="6600FF"/>
    <a:srgbClr val="0000FF"/>
    <a:srgbClr val="00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7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E590E-A94A-4363-8043-EE8A3CFD3BCF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A9B6B-11C9-43CB-9535-2C22909B8C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62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A9B6B-11C9-43CB-9535-2C22909B8CA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200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A9B6B-11C9-43CB-9535-2C22909B8CA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438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A9B6B-11C9-43CB-9535-2C22909B8CA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296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A9B6B-11C9-43CB-9535-2C22909B8CA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461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итоговая 2021 год\ВЫЕЗДЫ 2021 г\27. 2 сентября Городищенский район\ООО Русь\IMG-20210902-WA005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5" b="37049"/>
          <a:stretch/>
        </p:blipFill>
        <p:spPr bwMode="auto">
          <a:xfrm>
            <a:off x="251519" y="223801"/>
            <a:ext cx="8640959" cy="6289632"/>
          </a:xfrm>
          <a:prstGeom prst="rect">
            <a:avLst/>
          </a:prstGeom>
          <a:noFill/>
          <a:ln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5" y="836712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СТРАТЕГИЯ И ТАКТИКА </a:t>
            </a:r>
            <a:r>
              <a:rPr lang="ru-RU" sz="2000" b="1" cap="all" dirty="0" smtClean="0">
                <a:solidFill>
                  <a:srgbClr val="002060"/>
                </a:solidFill>
              </a:rPr>
              <a:t>проведения осеннего сева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cap="all" dirty="0" smtClean="0">
                <a:solidFill>
                  <a:srgbClr val="002060"/>
                </a:solidFill>
              </a:rPr>
              <a:t>на территории Волгоградской области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cap="all" dirty="0" smtClean="0">
                <a:solidFill>
                  <a:srgbClr val="002060"/>
                </a:solidFill>
              </a:rPr>
              <a:t>с учетом складывающихся условий 2024 года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39934" y="5647275"/>
            <a:ext cx="6320420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 Н. ГУРОВА - К.С.-Х.Н., РУКОВОДИТЕЛЬ ОБЛАСТНОЙ ЭКСПЕРТНОЙ ГРУППЫ ПО РАССМОТРЕНИЮ ВОПРОСОВ ПОДГОТОВКИ И ПРОВЕДЕНИЯ СЕЗОННЫХ С.-Х. РАБОТ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647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558" y="332656"/>
            <a:ext cx="8686232" cy="908720"/>
          </a:xfrm>
          <a:solidFill>
            <a:srgbClr val="002060"/>
          </a:solidFill>
          <a:ln w="5715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altLang="zh-CN" sz="1800" dirty="0">
                <a:solidFill>
                  <a:schemeClr val="bg1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Влагообеспеченность паровых полей </a:t>
            </a:r>
            <a:r>
              <a:rPr lang="ru-RU" altLang="zh-CN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 а</a:t>
            </a:r>
            <a:r>
              <a:rPr lang="ru-RU" altLang="ru-RU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грономическая </a:t>
            </a:r>
            <a:r>
              <a:rPr lang="ru-RU" altLang="ru-RU" sz="1800" dirty="0">
                <a:solidFill>
                  <a:schemeClr val="bg1"/>
                </a:solidFill>
                <a:latin typeface="Arial Black" panose="020B0A04020102020204" pitchFamily="34" charset="0"/>
              </a:rPr>
              <a:t>оценка продуктивного запаса влаги </a:t>
            </a:r>
            <a:r>
              <a:rPr lang="ru-RU" altLang="ru-RU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по почвенным горизонтам   </a:t>
            </a:r>
            <a:r>
              <a:rPr lang="ru-RU" altLang="zh-CN" sz="1800" dirty="0" smtClean="0">
                <a:solidFill>
                  <a:schemeClr val="bg1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по </a:t>
            </a:r>
            <a:r>
              <a:rPr lang="ru-RU" altLang="zh-CN" sz="1800" dirty="0">
                <a:solidFill>
                  <a:schemeClr val="bg1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состоянию на </a:t>
            </a:r>
            <a:r>
              <a:rPr lang="ru-RU" altLang="zh-CN" sz="1800" dirty="0" smtClean="0">
                <a:solidFill>
                  <a:schemeClr val="bg1"/>
                </a:solidFill>
                <a:latin typeface="Arial Black" panose="020B0A04020102020204" pitchFamily="34" charset="0"/>
                <a:ea typeface="Times New Roman" pitchFamily="18" charset="0"/>
                <a:cs typeface="Arial" pitchFamily="34" charset="0"/>
              </a:rPr>
              <a:t>вторую  декаду августа  2024года</a:t>
            </a:r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7479522"/>
              </p:ext>
            </p:extLst>
          </p:nvPr>
        </p:nvGraphicFramePr>
        <p:xfrm>
          <a:off x="92446" y="1392044"/>
          <a:ext cx="9143999" cy="3359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7804"/>
                <a:gridCol w="2376264"/>
                <a:gridCol w="1512168"/>
                <a:gridCol w="2447763"/>
              </a:tblGrid>
              <a:tr h="33495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Агроклиматические зоны области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Запасы продуктивной влаги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71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в слое почвы 0-10 см (мм)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в слое почвы 0-20 см (мм)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в слое почвы 0-100 см (мм)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962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Степная зона чернозёмных почв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от 11 до 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(удовлетворительный)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от 29 до 35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от 80 до 130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(удовлетворительный)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27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Сухостепная зона тёмно-каштановых почв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от 9 до 16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(удовлетворительный)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от 25 до 29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от 77 до 118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(удовлетворительный)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02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Сухостепная зона каштановых почв 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от 9 до 17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(удовлетворительный)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31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от 73 до 137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(удовлетворительный)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5024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Полупустынная зона светло-каштановых почв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от 9 до 11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(удовлетворительный)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29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от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65 (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неудовлетворительный) до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effectLst/>
                        </a:rPr>
                        <a:t>105 (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удовлетворительный)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921670" y="2763936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User\Desktop\ФОТО 2023-2024 гг\бурение\IMG-20230818-WA003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8" b="10725"/>
          <a:stretch/>
        </p:blipFill>
        <p:spPr bwMode="auto">
          <a:xfrm>
            <a:off x="853617" y="4664379"/>
            <a:ext cx="3502359" cy="2169896"/>
          </a:xfrm>
          <a:prstGeom prst="rect">
            <a:avLst/>
          </a:prstGeom>
          <a:noFill/>
          <a:ln w="76200">
            <a:solidFill>
              <a:srgbClr val="FF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User\Desktop\IMG-20230818-WA002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52" b="19843"/>
          <a:stretch/>
        </p:blipFill>
        <p:spPr bwMode="auto">
          <a:xfrm>
            <a:off x="5508104" y="4725227"/>
            <a:ext cx="3397303" cy="2252983"/>
          </a:xfrm>
          <a:prstGeom prst="rect">
            <a:avLst/>
          </a:prstGeom>
          <a:noFill/>
          <a:ln w="57150">
            <a:solidFill>
              <a:srgbClr val="CC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585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70609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Светлоярский</a:t>
            </a:r>
            <a:r>
              <a:rPr lang="ru-RU" sz="3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район, 27.08.2024</a:t>
            </a:r>
            <a:endParaRPr lang="ru-RU" sz="3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IMG-20240827-WA002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7" t="21675" b="8315"/>
          <a:stretch/>
        </p:blipFill>
        <p:spPr bwMode="auto">
          <a:xfrm>
            <a:off x="-4253" y="1412776"/>
            <a:ext cx="9197839" cy="523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816" y="1412776"/>
            <a:ext cx="6301964" cy="64633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Настройка сеялок и пробные проходы сеялкой СЗС 2,1 на глубину 8 см, 27.08.2024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6706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922114"/>
          </a:xfr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Оптимальные агрометеорологические факторы на начало сева озимых зерновых культур</a:t>
            </a:r>
            <a:endParaRPr lang="ru-R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32859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u="sng" dirty="0">
                <a:solidFill>
                  <a:srgbClr val="002060"/>
                </a:solidFill>
              </a:rPr>
              <a:t>Т</a:t>
            </a:r>
            <a:r>
              <a:rPr lang="ru-RU" b="1" u="sng" dirty="0" smtClean="0">
                <a:solidFill>
                  <a:srgbClr val="002060"/>
                </a:solidFill>
              </a:rPr>
              <a:t>емпературный </a:t>
            </a:r>
            <a:r>
              <a:rPr lang="ru-RU" b="1" u="sng" dirty="0">
                <a:solidFill>
                  <a:srgbClr val="002060"/>
                </a:solidFill>
              </a:rPr>
              <a:t>режим </a:t>
            </a:r>
            <a:endParaRPr lang="ru-RU" b="1" u="sng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Озимая </a:t>
            </a:r>
            <a:r>
              <a:rPr lang="ru-RU" dirty="0">
                <a:solidFill>
                  <a:srgbClr val="002060"/>
                </a:solidFill>
              </a:rPr>
              <a:t>пшеница относится к растениям "длинного" светового дня и может расти в широком диапазоне почвенно-климатических условий. 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Температура </a:t>
            </a:r>
            <a:r>
              <a:rPr lang="ru-RU" dirty="0">
                <a:solidFill>
                  <a:srgbClr val="002060"/>
                </a:solidFill>
              </a:rPr>
              <a:t>является важным фактором развития и в разные периоды вегетации требования к температурному режиму неодинаковы. </a:t>
            </a:r>
            <a:endParaRPr lang="ru-RU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Зерно </a:t>
            </a:r>
            <a:r>
              <a:rPr lang="ru-RU" dirty="0">
                <a:solidFill>
                  <a:srgbClr val="002060"/>
                </a:solidFill>
              </a:rPr>
              <a:t>может прорастать при температуре 1-2°С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Оптимальная температура прорастания </a:t>
            </a:r>
            <a:r>
              <a:rPr lang="ru-RU" dirty="0" smtClean="0">
                <a:solidFill>
                  <a:srgbClr val="002060"/>
                </a:solidFill>
              </a:rPr>
              <a:t>семян </a:t>
            </a:r>
            <a:r>
              <a:rPr lang="ru-RU" dirty="0">
                <a:solidFill>
                  <a:srgbClr val="002060"/>
                </a:solidFill>
              </a:rPr>
              <a:t>пшеницы находится в пределах </a:t>
            </a:r>
            <a:r>
              <a:rPr lang="ru-RU" dirty="0" smtClean="0">
                <a:solidFill>
                  <a:srgbClr val="C00000"/>
                </a:solidFill>
              </a:rPr>
              <a:t>12-20°С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smtClean="0">
                <a:solidFill>
                  <a:srgbClr val="002060"/>
                </a:solidFill>
              </a:rPr>
              <a:t>при </a:t>
            </a:r>
            <a:r>
              <a:rPr lang="ru-RU" dirty="0">
                <a:solidFill>
                  <a:srgbClr val="002060"/>
                </a:solidFill>
              </a:rPr>
              <a:t>такой температуре, при условии достаточного увлажнения почвы, всходы появляются на 5-6 день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Лучшие </a:t>
            </a:r>
            <a:r>
              <a:rPr lang="ru-RU" b="1" i="1" dirty="0">
                <a:solidFill>
                  <a:srgbClr val="002060"/>
                </a:solidFill>
              </a:rPr>
              <a:t>сроки посева приходятся на период </a:t>
            </a:r>
            <a:r>
              <a:rPr lang="ru-RU" b="1" i="1" dirty="0" smtClean="0">
                <a:solidFill>
                  <a:srgbClr val="002060"/>
                </a:solidFill>
              </a:rPr>
              <a:t>со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>
                <a:solidFill>
                  <a:srgbClr val="002060"/>
                </a:solidFill>
              </a:rPr>
              <a:t>среднесуточной температурой воздуха </a:t>
            </a:r>
            <a:r>
              <a:rPr lang="ru-RU" b="1" i="1" dirty="0">
                <a:solidFill>
                  <a:srgbClr val="C00000"/>
                </a:solidFill>
              </a:rPr>
              <a:t>14-18°С. </a:t>
            </a:r>
          </a:p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286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439" y="260648"/>
            <a:ext cx="6500084" cy="779512"/>
          </a:xfrm>
          <a:ln w="57150">
            <a:solidFill>
              <a:srgbClr val="66CCFF"/>
            </a:solidFill>
          </a:ln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Прогноз погоды в Волгограде </a:t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400" dirty="0">
                <a:solidFill>
                  <a:srgbClr val="002060"/>
                </a:solidFill>
              </a:rPr>
              <a:t>на август-сентябрь</a:t>
            </a: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45515" y="31531"/>
            <a:ext cx="2376264" cy="65125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137160" indent="0"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5 </a:t>
            </a:r>
            <a:r>
              <a:rPr lang="ru-RU" sz="1400" b="1" dirty="0">
                <a:solidFill>
                  <a:srgbClr val="002060"/>
                </a:solidFill>
              </a:rPr>
              <a:t>сентября 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</a:rPr>
              <a:t>+ 21,0 0С</a:t>
            </a:r>
          </a:p>
          <a:p>
            <a:pPr marL="137160" indent="0"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6 </a:t>
            </a:r>
            <a:r>
              <a:rPr lang="ru-RU" sz="1400" b="1" dirty="0">
                <a:solidFill>
                  <a:srgbClr val="002060"/>
                </a:solidFill>
              </a:rPr>
              <a:t>сентября + </a:t>
            </a:r>
            <a:r>
              <a:rPr lang="ru-RU" sz="1400" b="1" dirty="0" smtClean="0">
                <a:solidFill>
                  <a:srgbClr val="002060"/>
                </a:solidFill>
              </a:rPr>
              <a:t>19,0 </a:t>
            </a:r>
            <a:r>
              <a:rPr lang="ru-RU" sz="1400" b="1" dirty="0">
                <a:solidFill>
                  <a:srgbClr val="002060"/>
                </a:solidFill>
              </a:rPr>
              <a:t>0С</a:t>
            </a:r>
          </a:p>
          <a:p>
            <a:pPr marL="137160" indent="0"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7 </a:t>
            </a:r>
            <a:r>
              <a:rPr lang="ru-RU" sz="1400" b="1" dirty="0">
                <a:solidFill>
                  <a:srgbClr val="002060"/>
                </a:solidFill>
              </a:rPr>
              <a:t>сентября + </a:t>
            </a:r>
            <a:r>
              <a:rPr lang="ru-RU" sz="1400" b="1" dirty="0" smtClean="0">
                <a:solidFill>
                  <a:srgbClr val="002060"/>
                </a:solidFill>
              </a:rPr>
              <a:t>21,0 </a:t>
            </a:r>
            <a:r>
              <a:rPr lang="ru-RU" sz="1400" b="1" dirty="0">
                <a:solidFill>
                  <a:srgbClr val="002060"/>
                </a:solidFill>
              </a:rPr>
              <a:t>0С</a:t>
            </a:r>
          </a:p>
          <a:p>
            <a:pPr marL="137160" indent="0"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8 </a:t>
            </a:r>
            <a:r>
              <a:rPr lang="ru-RU" sz="1400" b="1" dirty="0">
                <a:solidFill>
                  <a:srgbClr val="002060"/>
                </a:solidFill>
              </a:rPr>
              <a:t>сентября + 21,0 0С</a:t>
            </a:r>
          </a:p>
          <a:p>
            <a:pPr marL="137160" indent="0"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9 </a:t>
            </a:r>
            <a:r>
              <a:rPr lang="ru-RU" sz="1400" b="1" dirty="0">
                <a:solidFill>
                  <a:srgbClr val="002060"/>
                </a:solidFill>
              </a:rPr>
              <a:t>сентября + </a:t>
            </a:r>
            <a:r>
              <a:rPr lang="ru-RU" sz="1400" b="1" dirty="0" smtClean="0">
                <a:solidFill>
                  <a:srgbClr val="002060"/>
                </a:solidFill>
              </a:rPr>
              <a:t>21,0 </a:t>
            </a:r>
            <a:r>
              <a:rPr lang="ru-RU" sz="1400" b="1" dirty="0">
                <a:solidFill>
                  <a:srgbClr val="002060"/>
                </a:solidFill>
              </a:rPr>
              <a:t>0С</a:t>
            </a:r>
          </a:p>
          <a:p>
            <a:pPr marL="137160" indent="0">
              <a:buNone/>
            </a:pPr>
            <a:r>
              <a:rPr lang="ru-RU" sz="1400" b="1" dirty="0">
                <a:solidFill>
                  <a:srgbClr val="002060"/>
                </a:solidFill>
              </a:rPr>
              <a:t>10 сентября + </a:t>
            </a:r>
            <a:r>
              <a:rPr lang="ru-RU" sz="1400" b="1" dirty="0" smtClean="0">
                <a:solidFill>
                  <a:srgbClr val="002060"/>
                </a:solidFill>
              </a:rPr>
              <a:t>-20,00С</a:t>
            </a:r>
          </a:p>
          <a:p>
            <a:pPr marL="137160" indent="0"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11 сентября </a:t>
            </a:r>
            <a:r>
              <a:rPr lang="ru-RU" sz="1400" b="1" dirty="0">
                <a:solidFill>
                  <a:srgbClr val="002060"/>
                </a:solidFill>
              </a:rPr>
              <a:t>+ </a:t>
            </a:r>
            <a:r>
              <a:rPr lang="ru-RU" sz="1400" b="1" dirty="0" smtClean="0">
                <a:solidFill>
                  <a:srgbClr val="002060"/>
                </a:solidFill>
              </a:rPr>
              <a:t>20,0 </a:t>
            </a:r>
            <a:r>
              <a:rPr lang="ru-RU" sz="1400" b="1" dirty="0">
                <a:solidFill>
                  <a:srgbClr val="002060"/>
                </a:solidFill>
              </a:rPr>
              <a:t>0С</a:t>
            </a:r>
          </a:p>
          <a:p>
            <a:pPr marL="137160" indent="0"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12 сентября </a:t>
            </a:r>
            <a:r>
              <a:rPr lang="ru-RU" sz="1400" b="1" dirty="0">
                <a:solidFill>
                  <a:srgbClr val="002060"/>
                </a:solidFill>
              </a:rPr>
              <a:t>+ </a:t>
            </a:r>
            <a:r>
              <a:rPr lang="ru-RU" sz="1400" b="1" dirty="0" smtClean="0">
                <a:solidFill>
                  <a:srgbClr val="002060"/>
                </a:solidFill>
              </a:rPr>
              <a:t>21,0 </a:t>
            </a:r>
            <a:r>
              <a:rPr lang="ru-RU" sz="1400" b="1" dirty="0">
                <a:solidFill>
                  <a:srgbClr val="002060"/>
                </a:solidFill>
              </a:rPr>
              <a:t>0С</a:t>
            </a:r>
          </a:p>
          <a:p>
            <a:pPr marL="137160" indent="0">
              <a:buNone/>
            </a:pPr>
            <a:r>
              <a:rPr lang="ru-RU" sz="1400" b="1" dirty="0">
                <a:solidFill>
                  <a:srgbClr val="002060"/>
                </a:solidFill>
              </a:rPr>
              <a:t>13 сентября + </a:t>
            </a:r>
            <a:r>
              <a:rPr lang="ru-RU" sz="1400" b="1" dirty="0" smtClean="0">
                <a:solidFill>
                  <a:srgbClr val="002060"/>
                </a:solidFill>
              </a:rPr>
              <a:t>20,0 </a:t>
            </a:r>
            <a:r>
              <a:rPr lang="ru-RU" sz="1400" b="1" dirty="0">
                <a:solidFill>
                  <a:srgbClr val="002060"/>
                </a:solidFill>
              </a:rPr>
              <a:t>0С</a:t>
            </a:r>
          </a:p>
          <a:p>
            <a:pPr marL="137160" indent="0">
              <a:buNone/>
            </a:pPr>
            <a:r>
              <a:rPr lang="ru-RU" sz="1400" b="1" dirty="0">
                <a:solidFill>
                  <a:srgbClr val="002060"/>
                </a:solidFill>
              </a:rPr>
              <a:t>14 сентября + </a:t>
            </a:r>
            <a:r>
              <a:rPr lang="ru-RU" sz="1400" b="1" dirty="0" smtClean="0">
                <a:solidFill>
                  <a:srgbClr val="002060"/>
                </a:solidFill>
              </a:rPr>
              <a:t>20,0 </a:t>
            </a:r>
            <a:r>
              <a:rPr lang="ru-RU" sz="1400" b="1" dirty="0">
                <a:solidFill>
                  <a:srgbClr val="002060"/>
                </a:solidFill>
              </a:rPr>
              <a:t>0С</a:t>
            </a:r>
          </a:p>
          <a:p>
            <a:pPr marL="137160" indent="0">
              <a:buNone/>
            </a:pPr>
            <a:r>
              <a:rPr lang="ru-RU" sz="1400" b="1" dirty="0">
                <a:solidFill>
                  <a:srgbClr val="002060"/>
                </a:solidFill>
              </a:rPr>
              <a:t>15 сентября + </a:t>
            </a:r>
            <a:r>
              <a:rPr lang="ru-RU" sz="1400" b="1" dirty="0" smtClean="0">
                <a:solidFill>
                  <a:srgbClr val="002060"/>
                </a:solidFill>
              </a:rPr>
              <a:t>19,0 </a:t>
            </a:r>
            <a:r>
              <a:rPr lang="ru-RU" sz="1400" b="1" dirty="0">
                <a:solidFill>
                  <a:srgbClr val="002060"/>
                </a:solidFill>
              </a:rPr>
              <a:t>0С</a:t>
            </a:r>
          </a:p>
          <a:p>
            <a:pPr marL="137160" indent="0">
              <a:buNone/>
            </a:pPr>
            <a:r>
              <a:rPr lang="ru-RU" sz="1400" b="1" dirty="0">
                <a:solidFill>
                  <a:srgbClr val="002060"/>
                </a:solidFill>
              </a:rPr>
              <a:t>16 сентября + 18,0</a:t>
            </a:r>
            <a:r>
              <a:rPr lang="ru-RU" sz="1400" b="1" dirty="0" smtClean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rgbClr val="002060"/>
                </a:solidFill>
              </a:rPr>
              <a:t>0С</a:t>
            </a:r>
          </a:p>
          <a:p>
            <a:pPr marL="137160" indent="0">
              <a:buNone/>
            </a:pPr>
            <a:r>
              <a:rPr lang="ru-RU" sz="1400" b="1" dirty="0">
                <a:solidFill>
                  <a:srgbClr val="002060"/>
                </a:solidFill>
              </a:rPr>
              <a:t>17 сентября + </a:t>
            </a:r>
            <a:r>
              <a:rPr lang="ru-RU" sz="1400" b="1" dirty="0" smtClean="0">
                <a:solidFill>
                  <a:srgbClr val="002060"/>
                </a:solidFill>
              </a:rPr>
              <a:t>19,0 0С</a:t>
            </a:r>
            <a:endParaRPr lang="ru-RU" sz="1400" b="1" dirty="0">
              <a:solidFill>
                <a:srgbClr val="002060"/>
              </a:solidFill>
            </a:endParaRPr>
          </a:p>
          <a:p>
            <a:pPr marL="137160" indent="0">
              <a:buNone/>
            </a:pPr>
            <a:r>
              <a:rPr lang="ru-RU" sz="1400" b="1" dirty="0">
                <a:solidFill>
                  <a:srgbClr val="002060"/>
                </a:solidFill>
              </a:rPr>
              <a:t>18 сентября + </a:t>
            </a:r>
            <a:r>
              <a:rPr lang="ru-RU" sz="1400" b="1" dirty="0" smtClean="0">
                <a:solidFill>
                  <a:srgbClr val="002060"/>
                </a:solidFill>
              </a:rPr>
              <a:t>18,0 </a:t>
            </a:r>
            <a:r>
              <a:rPr lang="ru-RU" sz="1400" b="1" dirty="0">
                <a:solidFill>
                  <a:srgbClr val="002060"/>
                </a:solidFill>
              </a:rPr>
              <a:t>0С</a:t>
            </a:r>
          </a:p>
          <a:p>
            <a:pPr marL="137160" indent="0">
              <a:buNone/>
            </a:pPr>
            <a:r>
              <a:rPr lang="ru-RU" sz="1400" b="1" dirty="0">
                <a:solidFill>
                  <a:srgbClr val="002060"/>
                </a:solidFill>
              </a:rPr>
              <a:t>19 сентября + </a:t>
            </a:r>
            <a:r>
              <a:rPr lang="ru-RU" sz="1400" b="1" dirty="0" smtClean="0">
                <a:solidFill>
                  <a:srgbClr val="002060"/>
                </a:solidFill>
              </a:rPr>
              <a:t>17,0 0С</a:t>
            </a:r>
            <a:endParaRPr lang="ru-RU" sz="1400" b="1" dirty="0">
              <a:solidFill>
                <a:srgbClr val="002060"/>
              </a:solidFill>
            </a:endParaRPr>
          </a:p>
          <a:p>
            <a:pPr marL="137160" indent="0">
              <a:buNone/>
            </a:pPr>
            <a:r>
              <a:rPr lang="ru-RU" sz="1400" b="1" dirty="0">
                <a:solidFill>
                  <a:srgbClr val="002060"/>
                </a:solidFill>
              </a:rPr>
              <a:t>20 сентября </a:t>
            </a:r>
            <a:r>
              <a:rPr lang="ru-RU" sz="1400" b="1" dirty="0" smtClean="0">
                <a:solidFill>
                  <a:srgbClr val="002060"/>
                </a:solidFill>
              </a:rPr>
              <a:t>+ 17,0 0С</a:t>
            </a:r>
            <a:endParaRPr lang="ru-RU" sz="1400" b="1" dirty="0">
              <a:solidFill>
                <a:srgbClr val="002060"/>
              </a:solidFill>
            </a:endParaRPr>
          </a:p>
          <a:p>
            <a:pPr marL="137160" indent="0">
              <a:buNone/>
            </a:pPr>
            <a:r>
              <a:rPr lang="ru-RU" sz="1400" b="1" dirty="0">
                <a:solidFill>
                  <a:srgbClr val="002060"/>
                </a:solidFill>
              </a:rPr>
              <a:t>21 сентября + 17,0 </a:t>
            </a:r>
            <a:r>
              <a:rPr lang="ru-RU" sz="1400" b="1" dirty="0" smtClean="0">
                <a:solidFill>
                  <a:srgbClr val="002060"/>
                </a:solidFill>
              </a:rPr>
              <a:t>0С</a:t>
            </a:r>
            <a:endParaRPr lang="ru-RU" sz="1400" b="1" dirty="0">
              <a:solidFill>
                <a:srgbClr val="002060"/>
              </a:solidFill>
            </a:endParaRPr>
          </a:p>
          <a:p>
            <a:pPr marL="137160" indent="0">
              <a:buNone/>
            </a:pPr>
            <a:r>
              <a:rPr lang="ru-RU" sz="1400" b="1" dirty="0">
                <a:solidFill>
                  <a:srgbClr val="002060"/>
                </a:solidFill>
              </a:rPr>
              <a:t>22 сентября + </a:t>
            </a:r>
            <a:r>
              <a:rPr lang="ru-RU" sz="1400" b="1" dirty="0" smtClean="0">
                <a:solidFill>
                  <a:srgbClr val="002060"/>
                </a:solidFill>
              </a:rPr>
              <a:t>16,0 </a:t>
            </a:r>
            <a:r>
              <a:rPr lang="ru-RU" sz="1400" b="1" dirty="0">
                <a:solidFill>
                  <a:srgbClr val="002060"/>
                </a:solidFill>
              </a:rPr>
              <a:t>0С</a:t>
            </a:r>
          </a:p>
          <a:p>
            <a:pPr marL="137160" indent="0">
              <a:buNone/>
            </a:pPr>
            <a:r>
              <a:rPr lang="ru-RU" sz="1400" b="1" dirty="0">
                <a:solidFill>
                  <a:srgbClr val="002060"/>
                </a:solidFill>
              </a:rPr>
              <a:t>23 сентября -</a:t>
            </a:r>
            <a:r>
              <a:rPr lang="ru-RU" sz="1400" b="1" dirty="0" smtClean="0">
                <a:solidFill>
                  <a:srgbClr val="002060"/>
                </a:solidFill>
              </a:rPr>
              <a:t>16,0 </a:t>
            </a:r>
            <a:r>
              <a:rPr lang="ru-RU" sz="1400" b="1" dirty="0">
                <a:solidFill>
                  <a:srgbClr val="002060"/>
                </a:solidFill>
              </a:rPr>
              <a:t>0С</a:t>
            </a:r>
          </a:p>
          <a:p>
            <a:pPr marL="137160" indent="0">
              <a:buNone/>
            </a:pPr>
            <a:r>
              <a:rPr lang="ru-RU" sz="1400" b="1" dirty="0">
                <a:solidFill>
                  <a:srgbClr val="002060"/>
                </a:solidFill>
              </a:rPr>
              <a:t>24 сентября -</a:t>
            </a:r>
            <a:r>
              <a:rPr lang="ru-RU" sz="1400" b="1" dirty="0" smtClean="0">
                <a:solidFill>
                  <a:srgbClr val="002060"/>
                </a:solidFill>
              </a:rPr>
              <a:t>16,0 </a:t>
            </a:r>
            <a:r>
              <a:rPr lang="ru-RU" sz="1400" b="1" dirty="0">
                <a:solidFill>
                  <a:srgbClr val="002060"/>
                </a:solidFill>
              </a:rPr>
              <a:t>0С</a:t>
            </a:r>
          </a:p>
          <a:p>
            <a:pPr marL="137160" indent="0">
              <a:buNone/>
            </a:pPr>
            <a:r>
              <a:rPr lang="ru-RU" sz="1400" b="1" dirty="0">
                <a:solidFill>
                  <a:srgbClr val="002060"/>
                </a:solidFill>
              </a:rPr>
              <a:t>25 сентября -</a:t>
            </a:r>
            <a:r>
              <a:rPr lang="ru-RU" sz="1400" b="1" dirty="0" smtClean="0">
                <a:solidFill>
                  <a:srgbClr val="002060"/>
                </a:solidFill>
              </a:rPr>
              <a:t>17,0 </a:t>
            </a:r>
            <a:r>
              <a:rPr lang="ru-RU" sz="1400" b="1" dirty="0">
                <a:solidFill>
                  <a:srgbClr val="002060"/>
                </a:solidFill>
              </a:rPr>
              <a:t>0С</a:t>
            </a:r>
          </a:p>
          <a:p>
            <a:pPr marL="137160" indent="0">
              <a:buNone/>
            </a:pPr>
            <a:r>
              <a:rPr lang="ru-RU" sz="1400" b="1" dirty="0">
                <a:solidFill>
                  <a:srgbClr val="002060"/>
                </a:solidFill>
              </a:rPr>
              <a:t>26 сентября -16,0 0С</a:t>
            </a:r>
          </a:p>
          <a:p>
            <a:pPr marL="137160" indent="0">
              <a:buNone/>
            </a:pPr>
            <a:r>
              <a:rPr lang="ru-RU" sz="1400" b="1" dirty="0">
                <a:solidFill>
                  <a:srgbClr val="002060"/>
                </a:solidFill>
              </a:rPr>
              <a:t>27 сентября -</a:t>
            </a:r>
            <a:r>
              <a:rPr lang="ru-RU" sz="1400" b="1" dirty="0" smtClean="0">
                <a:solidFill>
                  <a:srgbClr val="002060"/>
                </a:solidFill>
              </a:rPr>
              <a:t>16,0 </a:t>
            </a:r>
            <a:r>
              <a:rPr lang="ru-RU" sz="1400" b="1" dirty="0">
                <a:solidFill>
                  <a:srgbClr val="002060"/>
                </a:solidFill>
              </a:rPr>
              <a:t>0С</a:t>
            </a:r>
          </a:p>
          <a:p>
            <a:pPr marL="137160" indent="0">
              <a:buNone/>
            </a:pPr>
            <a:r>
              <a:rPr lang="ru-RU" sz="1400" b="1" dirty="0">
                <a:solidFill>
                  <a:srgbClr val="002060"/>
                </a:solidFill>
              </a:rPr>
              <a:t>28 сентября -</a:t>
            </a:r>
            <a:r>
              <a:rPr lang="ru-RU" sz="1400" b="1" dirty="0" smtClean="0">
                <a:solidFill>
                  <a:srgbClr val="002060"/>
                </a:solidFill>
              </a:rPr>
              <a:t>16,0 </a:t>
            </a:r>
            <a:r>
              <a:rPr lang="ru-RU" sz="1400" b="1" dirty="0">
                <a:solidFill>
                  <a:srgbClr val="002060"/>
                </a:solidFill>
              </a:rPr>
              <a:t>0С</a:t>
            </a:r>
          </a:p>
          <a:p>
            <a:pPr marL="137160" indent="0">
              <a:buNone/>
            </a:pPr>
            <a:r>
              <a:rPr lang="ru-RU" sz="1400" b="1" dirty="0">
                <a:solidFill>
                  <a:srgbClr val="002060"/>
                </a:solidFill>
              </a:rPr>
              <a:t>29 сентября -</a:t>
            </a:r>
            <a:r>
              <a:rPr lang="ru-RU" sz="1400" b="1" dirty="0" smtClean="0">
                <a:solidFill>
                  <a:srgbClr val="002060"/>
                </a:solidFill>
              </a:rPr>
              <a:t>16,0 0С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C:\Users\User\Desktop\2024-08-27_20-57-28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0" t="21020" r="34482" b="6607"/>
          <a:stretch/>
        </p:blipFill>
        <p:spPr bwMode="auto">
          <a:xfrm>
            <a:off x="168439" y="1142818"/>
            <a:ext cx="6500084" cy="5382526"/>
          </a:xfrm>
          <a:prstGeom prst="rect">
            <a:avLst/>
          </a:prstGeom>
          <a:noFill/>
          <a:ln>
            <a:solidFill>
              <a:srgbClr val="66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634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2024-08-27_21-08-5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4" t="21941" r="10690" b="35433"/>
          <a:stretch/>
        </p:blipFill>
        <p:spPr bwMode="auto">
          <a:xfrm>
            <a:off x="5938" y="980728"/>
            <a:ext cx="9165761" cy="412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8" y="30621"/>
            <a:ext cx="9138061" cy="960633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Прогноз погоды в Волгограде </a:t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>наконец августа-сентябрь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938" y="4746569"/>
            <a:ext cx="9132831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137160" indent="0" algn="ctr">
              <a:buNone/>
            </a:pPr>
            <a:r>
              <a:rPr lang="ru-RU" sz="1600" b="1" dirty="0">
                <a:solidFill>
                  <a:srgbClr val="C00000"/>
                </a:solidFill>
              </a:rPr>
              <a:t>Т</a:t>
            </a:r>
            <a:r>
              <a:rPr lang="ru-RU" sz="1600" b="1" dirty="0" smtClean="0">
                <a:solidFill>
                  <a:srgbClr val="C00000"/>
                </a:solidFill>
              </a:rPr>
              <a:t>емпература прорастания семян пшеницы находится в пределах 12-20°С</a:t>
            </a:r>
            <a:r>
              <a:rPr lang="ru-RU" sz="1600" b="1" dirty="0">
                <a:solidFill>
                  <a:srgbClr val="C00000"/>
                </a:solidFill>
              </a:rPr>
              <a:t>, </a:t>
            </a:r>
            <a:r>
              <a:rPr lang="ru-RU" sz="1600" b="1" dirty="0" smtClean="0">
                <a:solidFill>
                  <a:srgbClr val="C00000"/>
                </a:solidFill>
              </a:rPr>
              <a:t>Оптимальной считается 16-18 </a:t>
            </a:r>
            <a:r>
              <a:rPr lang="ru-RU" sz="1600" b="1" dirty="0">
                <a:solidFill>
                  <a:srgbClr val="C00000"/>
                </a:solidFill>
              </a:rPr>
              <a:t>°</a:t>
            </a:r>
            <a:r>
              <a:rPr lang="ru-RU" sz="1600" b="1" dirty="0" smtClean="0">
                <a:solidFill>
                  <a:srgbClr val="C00000"/>
                </a:solidFill>
              </a:rPr>
              <a:t>С.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331344"/>
            <a:ext cx="9138769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Среднесуточная температура  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10 </a:t>
            </a:r>
            <a:r>
              <a:rPr lang="ru-RU" sz="1600" b="1" dirty="0">
                <a:solidFill>
                  <a:srgbClr val="002060"/>
                </a:solidFill>
              </a:rPr>
              <a:t>сентября </a:t>
            </a:r>
            <a:r>
              <a:rPr lang="ru-RU" sz="1600" b="1" dirty="0" smtClean="0">
                <a:solidFill>
                  <a:srgbClr val="002060"/>
                </a:solidFill>
              </a:rPr>
              <a:t>-17°С,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14</a:t>
            </a:r>
            <a:r>
              <a:rPr lang="ru-RU" sz="1600" b="1" dirty="0">
                <a:solidFill>
                  <a:srgbClr val="002060"/>
                </a:solidFill>
              </a:rPr>
              <a:t> сентября -</a:t>
            </a:r>
            <a:r>
              <a:rPr lang="ru-RU" sz="1600" b="1" dirty="0" smtClean="0">
                <a:solidFill>
                  <a:srgbClr val="002060"/>
                </a:solidFill>
              </a:rPr>
              <a:t>12°С</a:t>
            </a:r>
            <a:r>
              <a:rPr lang="ru-RU" sz="1600" b="1" dirty="0">
                <a:solidFill>
                  <a:srgbClr val="002060"/>
                </a:solidFill>
              </a:rPr>
              <a:t>,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938" y="6162341"/>
            <a:ext cx="91328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Продолжительность оптимального временного промежутка посева составляет 10–15 </a:t>
            </a:r>
            <a:r>
              <a:rPr lang="ru-RU" b="1" dirty="0" smtClean="0">
                <a:solidFill>
                  <a:srgbClr val="002060"/>
                </a:solidFill>
              </a:rPr>
              <a:t>дней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134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936" y="89192"/>
            <a:ext cx="8597552" cy="819528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СВОЕВРЕМЕННЫЙ СЕВ ОЗИМЫХ КУЛЬТУР – ЗАЛОГ ХОРОШЕЙ ПЕРЕЗИМОВКИ И ВЫСОКОЙ ПРОДУКТИВНОСТИ РАСТЕНИЙ.</a:t>
            </a:r>
            <a:br>
              <a:rPr lang="ru-RU" sz="1800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ru-RU" sz="1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830" y="3212976"/>
            <a:ext cx="93245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Выходить за пределы допустимых сроков </a:t>
            </a:r>
            <a:r>
              <a:rPr lang="ru-RU" b="1" dirty="0" smtClean="0"/>
              <a:t>приходится при </a:t>
            </a:r>
            <a:r>
              <a:rPr lang="ru-RU" b="1" dirty="0"/>
              <a:t>посеве пшеницы по плохо увлажнённым чёрным парам и непаровым предшественникам, но такое решение </a:t>
            </a:r>
            <a:r>
              <a:rPr lang="ru-RU" b="1" dirty="0" smtClean="0"/>
              <a:t> рассматривается </a:t>
            </a:r>
            <a:r>
              <a:rPr lang="ru-RU" b="1" dirty="0"/>
              <a:t>как, особенно  </a:t>
            </a:r>
            <a:r>
              <a:rPr lang="ru-RU" b="1" dirty="0" smtClean="0"/>
              <a:t>вынужденная необходимость</a:t>
            </a:r>
            <a:r>
              <a:rPr lang="ru-RU" b="1" dirty="0"/>
              <a:t>, которая может привести к существенному снижению </a:t>
            </a:r>
            <a:r>
              <a:rPr lang="ru-RU" b="1" dirty="0" smtClean="0"/>
              <a:t>урожайности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25440" y="1412776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К недобору </a:t>
            </a:r>
            <a:r>
              <a:rPr lang="ru-RU" dirty="0" smtClean="0">
                <a:solidFill>
                  <a:srgbClr val="002060"/>
                </a:solidFill>
              </a:rPr>
              <a:t>урожая, приводят слишком ранние и слишком поздние </a:t>
            </a:r>
            <a:r>
              <a:rPr lang="ru-RU" dirty="0">
                <a:solidFill>
                  <a:srgbClr val="002060"/>
                </a:solidFill>
              </a:rPr>
              <a:t>сроки сева. </a:t>
            </a:r>
          </a:p>
          <a:p>
            <a:pPr marL="137160" indent="0">
              <a:buNone/>
            </a:pPr>
            <a:r>
              <a:rPr lang="ru-RU" dirty="0">
                <a:solidFill>
                  <a:srgbClr val="002060"/>
                </a:solidFill>
              </a:rPr>
              <a:t>У </a:t>
            </a:r>
            <a:r>
              <a:rPr lang="ru-RU" dirty="0">
                <a:solidFill>
                  <a:srgbClr val="C00000"/>
                </a:solidFill>
              </a:rPr>
              <a:t>ранних посевов </a:t>
            </a:r>
            <a:r>
              <a:rPr lang="ru-RU" dirty="0">
                <a:solidFill>
                  <a:srgbClr val="002060"/>
                </a:solidFill>
              </a:rPr>
              <a:t>снижается полевая всхожесть семян, растения перерастают и физически стареют. Они </a:t>
            </a:r>
            <a:r>
              <a:rPr lang="ru-RU" dirty="0" smtClean="0">
                <a:solidFill>
                  <a:srgbClr val="002060"/>
                </a:solidFill>
              </a:rPr>
              <a:t>могут </a:t>
            </a:r>
            <a:r>
              <a:rPr lang="ru-RU" dirty="0">
                <a:solidFill>
                  <a:srgbClr val="002060"/>
                </a:solidFill>
              </a:rPr>
              <a:t>поражаться грибными и вирусными болезнями, хуже перезимовывать. </a:t>
            </a:r>
          </a:p>
          <a:p>
            <a:pPr marL="137160" indent="0">
              <a:buNone/>
            </a:pPr>
            <a:r>
              <a:rPr lang="ru-RU" dirty="0">
                <a:solidFill>
                  <a:srgbClr val="C00000"/>
                </a:solidFill>
              </a:rPr>
              <a:t>Поздние посевы </a:t>
            </a:r>
            <a:r>
              <a:rPr lang="ru-RU" dirty="0">
                <a:solidFill>
                  <a:srgbClr val="002060"/>
                </a:solidFill>
              </a:rPr>
              <a:t>не успевают пройти фазу осеннего кущения, накопить запасные вещества и в суровые зимы сильно </a:t>
            </a:r>
            <a:r>
              <a:rPr lang="ru-RU" dirty="0" err="1">
                <a:solidFill>
                  <a:srgbClr val="002060"/>
                </a:solidFill>
              </a:rPr>
              <a:t>изреживаются</a:t>
            </a:r>
            <a:r>
              <a:rPr lang="ru-RU" dirty="0">
                <a:solidFill>
                  <a:srgbClr val="002060"/>
                </a:solidFill>
              </a:rPr>
              <a:t>. </a:t>
            </a:r>
          </a:p>
          <a:p>
            <a:pPr marL="13716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51914" y="4724262"/>
            <a:ext cx="91959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algn="ctr"/>
            <a:r>
              <a:rPr lang="ru-RU" dirty="0">
                <a:solidFill>
                  <a:srgbClr val="002060"/>
                </a:solidFill>
              </a:rPr>
              <a:t>В целом, октябрьские посевы озимых - это вынужденное явление, обусловленное в основном недостаточной влагообеспеченностью в лучшие сроки. </a:t>
            </a:r>
          </a:p>
          <a:p>
            <a:pPr marL="13716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Только </a:t>
            </a:r>
            <a:r>
              <a:rPr lang="ru-RU" dirty="0">
                <a:solidFill>
                  <a:srgbClr val="FF0000"/>
                </a:solidFill>
              </a:rPr>
              <a:t>в отдельные годы, с ранним началом и благоприятными условиями весенней вегетации, октябрьские посевы дают урожайность до 30-40 ц/га, но вероятность таких лет составляет 20%, а в остальных случаях урожайность бывает значительно </a:t>
            </a:r>
            <a:r>
              <a:rPr lang="ru-RU" dirty="0" smtClean="0">
                <a:solidFill>
                  <a:srgbClr val="FF0000"/>
                </a:solidFill>
              </a:rPr>
              <a:t>ниже или её вообще не бывает.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935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634082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Способы сева, выбор сеялки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Фото: glavpahar.ru Сеялка СЗ-3,6 — легенда, которая будет жить вечно!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6" r="57082" b="56153"/>
          <a:stretch/>
        </p:blipFill>
        <p:spPr bwMode="auto">
          <a:xfrm>
            <a:off x="3854747" y="908720"/>
            <a:ext cx="531616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Disk D\ВСЕ  ФОТО\ФОТО ПОЛЕЙ\ОЗИМАЯ ПШЕНИЦА\весна 2015\Рыжков 15 апреля\DSC_080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4824536" cy="321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432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3294" y="980728"/>
            <a:ext cx="9177293" cy="4608512"/>
          </a:xfrm>
        </p:spPr>
        <p:txBody>
          <a:bodyPr>
            <a:normAutofit fontScale="92500" lnSpcReduction="10000"/>
          </a:bodyPr>
          <a:lstStyle/>
          <a:p>
            <a:pPr marL="137160" indent="0" algn="ctr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Помимо </a:t>
            </a:r>
            <a:r>
              <a:rPr lang="ru-RU" sz="2000" dirty="0">
                <a:solidFill>
                  <a:srgbClr val="002060"/>
                </a:solidFill>
              </a:rPr>
              <a:t>сева в оптимальные сроки не менее важное значение </a:t>
            </a:r>
            <a:r>
              <a:rPr lang="ru-RU" sz="2000" dirty="0" smtClean="0">
                <a:solidFill>
                  <a:srgbClr val="002060"/>
                </a:solidFill>
              </a:rPr>
              <a:t>имеет </a:t>
            </a:r>
            <a:r>
              <a:rPr lang="ru-RU" sz="2000" b="1" dirty="0" smtClean="0">
                <a:solidFill>
                  <a:srgbClr val="002060"/>
                </a:solidFill>
              </a:rPr>
              <a:t>применение удобрений</a:t>
            </a:r>
            <a:r>
              <a:rPr lang="ru-RU" sz="2000" dirty="0" smtClean="0">
                <a:solidFill>
                  <a:srgbClr val="002060"/>
                </a:solidFill>
              </a:rPr>
              <a:t>:</a:t>
            </a:r>
          </a:p>
          <a:p>
            <a:pPr marL="137160" indent="0">
              <a:buNone/>
            </a:pPr>
            <a:r>
              <a:rPr lang="ru-RU" sz="2000" u="sng" dirty="0" smtClean="0">
                <a:solidFill>
                  <a:srgbClr val="002060"/>
                </a:solidFill>
              </a:rPr>
              <a:t>1. для активного осеннего роста</a:t>
            </a:r>
          </a:p>
          <a:p>
            <a:pPr marL="137160" indent="0">
              <a:buNone/>
            </a:pPr>
            <a:r>
              <a:rPr lang="ru-RU" sz="2000" u="sng" dirty="0" smtClean="0">
                <a:solidFill>
                  <a:srgbClr val="002060"/>
                </a:solidFill>
              </a:rPr>
              <a:t> </a:t>
            </a:r>
            <a:r>
              <a:rPr lang="ru-RU" sz="2000" u="sng" dirty="0">
                <a:solidFill>
                  <a:srgbClr val="002060"/>
                </a:solidFill>
              </a:rPr>
              <a:t>и развития </a:t>
            </a:r>
            <a:r>
              <a:rPr lang="ru-RU" sz="2000" u="sng" dirty="0" smtClean="0">
                <a:solidFill>
                  <a:srgbClr val="002060"/>
                </a:solidFill>
              </a:rPr>
              <a:t>растений </a:t>
            </a:r>
          </a:p>
          <a:p>
            <a:pPr marL="137160" indent="0">
              <a:buNone/>
            </a:pPr>
            <a:r>
              <a:rPr lang="ru-RU" sz="2000" u="sng" dirty="0" smtClean="0">
                <a:solidFill>
                  <a:srgbClr val="002060"/>
                </a:solidFill>
              </a:rPr>
              <a:t>2.  для прохождения  процессов</a:t>
            </a:r>
          </a:p>
          <a:p>
            <a:pPr marL="137160" indent="0">
              <a:buNone/>
            </a:pPr>
            <a:r>
              <a:rPr lang="ru-RU" sz="2000" u="sng" dirty="0" smtClean="0">
                <a:solidFill>
                  <a:srgbClr val="002060"/>
                </a:solidFill>
              </a:rPr>
              <a:t>накопления запасных веществ.</a:t>
            </a:r>
          </a:p>
          <a:p>
            <a:pPr marL="13716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Сбалансированное азотное и </a:t>
            </a:r>
          </a:p>
          <a:p>
            <a:pPr marL="13716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фосфорно-калийное питание </a:t>
            </a:r>
            <a:endParaRPr lang="ru-RU" sz="2000" dirty="0">
              <a:solidFill>
                <a:srgbClr val="002060"/>
              </a:solidFill>
            </a:endParaRPr>
          </a:p>
          <a:p>
            <a:pPr marL="13716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озимых с осени помогает создать</a:t>
            </a:r>
          </a:p>
          <a:p>
            <a:pPr marL="13716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 благоприятные биохимические </a:t>
            </a:r>
          </a:p>
          <a:p>
            <a:pPr marL="13716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процессы и изменения в листьях и </a:t>
            </a:r>
          </a:p>
          <a:p>
            <a:pPr marL="13716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узлах кущения. Это самый простой</a:t>
            </a:r>
          </a:p>
          <a:p>
            <a:pPr marL="137160" indent="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способ помощи растениям в </a:t>
            </a:r>
          </a:p>
          <a:p>
            <a:pPr marL="137160" indent="0">
              <a:buNone/>
            </a:pPr>
            <a:r>
              <a:rPr lang="ru-RU" sz="2000" dirty="0">
                <a:solidFill>
                  <a:srgbClr val="002060"/>
                </a:solidFill>
              </a:rPr>
              <a:t>п</a:t>
            </a:r>
            <a:r>
              <a:rPr lang="ru-RU" sz="2000" dirty="0" smtClean="0">
                <a:solidFill>
                  <a:srgbClr val="002060"/>
                </a:solidFill>
              </a:rPr>
              <a:t>одготовке  к зиме</a:t>
            </a:r>
            <a:r>
              <a:rPr lang="ru-RU" sz="2000" dirty="0">
                <a:solidFill>
                  <a:srgbClr val="002060"/>
                </a:solidFill>
              </a:rPr>
              <a:t>. </a:t>
            </a:r>
            <a:endParaRPr lang="ru-RU" sz="2000" dirty="0" smtClean="0">
              <a:solidFill>
                <a:srgbClr val="00206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3007" y="188640"/>
            <a:ext cx="9144000" cy="69269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Питательный режим почвы и его влияние на зимостойкость растений </a:t>
            </a:r>
            <a:endParaRPr lang="ru-R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C:\Users\User\Desktop\Фазы развития\IMG-20231111-WA00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67060"/>
            <a:ext cx="4472981" cy="335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0511" y="5552317"/>
            <a:ext cx="90334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Отмечена высокая зависимость содержания сахаров в узлах кущения от сроков сева и  от уровня применения минеральных удобрений.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597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664622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altLang="ru-RU" sz="2400" dirty="0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Сортовой 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состав озимой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пшеницы</a:t>
            </a:r>
            <a:b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 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для почвенно-климатических зон </a:t>
            </a:r>
            <a:r>
              <a:rPr lang="ru-RU" altLang="ru-RU" sz="2400" dirty="0" smtClean="0">
                <a:solidFill>
                  <a:srgbClr val="00206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Волгоградской </a:t>
            </a:r>
            <a:r>
              <a:rPr lang="ru-RU" altLang="ru-RU" sz="2400" dirty="0">
                <a:solidFill>
                  <a:srgbClr val="00206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области</a:t>
            </a:r>
            <a:r>
              <a:rPr lang="ru-RU" alt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alt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1560" y="6646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941546"/>
              </p:ext>
            </p:extLst>
          </p:nvPr>
        </p:nvGraphicFramePr>
        <p:xfrm>
          <a:off x="179511" y="849288"/>
          <a:ext cx="8856984" cy="59131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8193"/>
                <a:gridCol w="2160240"/>
                <a:gridCol w="2909264"/>
                <a:gridCol w="2059287"/>
              </a:tblGrid>
              <a:tr h="22843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I</a:t>
                      </a:r>
                      <a:r>
                        <a:rPr lang="en-GB" sz="1200" b="1" dirty="0">
                          <a:solidFill>
                            <a:srgbClr val="002060"/>
                          </a:solidFill>
                          <a:effectLst/>
                        </a:rPr>
                        <a:t>II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. Степная зона каштановых почв (правобережье)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19178" marR="19178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200" b="1">
                          <a:solidFill>
                            <a:srgbClr val="002060"/>
                          </a:solidFill>
                          <a:effectLst/>
                        </a:rPr>
                        <a:t> Дон 93, Аскет, Дар Зернограда, Жемчужина Поволжья, Северодонецкая Юбилейная, Донской Сюрприз, Камышанка, Ростовчанка 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19178" marR="19178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200" b="1">
                          <a:solidFill>
                            <a:srgbClr val="002060"/>
                          </a:solidFill>
                          <a:effectLst/>
                        </a:rPr>
                        <a:t> Бе</a:t>
                      </a:r>
                      <a:r>
                        <a:rPr lang="ru-RU" sz="1200" b="1" dirty="0" err="1">
                          <a:solidFill>
                            <a:srgbClr val="002060"/>
                          </a:solidFill>
                          <a:effectLst/>
                        </a:rPr>
                        <a:t>зостая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 100</a:t>
                      </a:r>
                      <a:r>
                        <a:rPr lang="x-none" sz="1200" b="1">
                          <a:solidFill>
                            <a:srgbClr val="002060"/>
                          </a:solidFill>
                          <a:effectLst/>
                        </a:rPr>
                        <a:t>, Ставка, Ермак, Крас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а </a:t>
                      </a:r>
                      <a:r>
                        <a:rPr lang="x-none" sz="1200" b="1">
                          <a:solidFill>
                            <a:srgbClr val="002060"/>
                          </a:solidFill>
                          <a:effectLst/>
                        </a:rPr>
                        <a:t>Дона, Лидия, Капризуля, Аскет, Камышанка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r>
                        <a:rPr lang="x-none" sz="1200" b="1">
                          <a:solidFill>
                            <a:srgbClr val="002060"/>
                          </a:solidFill>
                          <a:effectLst/>
                        </a:rPr>
                        <a:t>, Камышанка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r>
                        <a:rPr lang="x-none" sz="1200" b="1">
                          <a:solidFill>
                            <a:srgbClr val="002060"/>
                          </a:solidFill>
                          <a:effectLst/>
                        </a:rPr>
                        <a:t>, Камышанка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r>
                        <a:rPr lang="x-none" sz="1200" b="1">
                          <a:solidFill>
                            <a:srgbClr val="002060"/>
                          </a:solidFill>
                          <a:effectLst/>
                        </a:rPr>
                        <a:t>, Камышанка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r>
                        <a:rPr lang="x-none" sz="1200" b="1">
                          <a:solidFill>
                            <a:srgbClr val="002060"/>
                          </a:solidFill>
                          <a:effectLst/>
                        </a:rPr>
                        <a:t>, Камышанка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r>
                        <a:rPr lang="x-none" sz="1200" b="1">
                          <a:solidFill>
                            <a:srgbClr val="002060"/>
                          </a:solidFill>
                          <a:effectLst/>
                        </a:rPr>
                        <a:t>, Гром, Олимп,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Станичная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200" b="1">
                          <a:solidFill>
                            <a:srgbClr val="002060"/>
                          </a:solidFill>
                          <a:effectLst/>
                        </a:rPr>
                        <a:t>Губернатор Дона, Есаул, Дон 107, Жаворонок, Арсенал, Морец, Капитан, Рубин Дона, Былина Дона, Стать,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Олимп </a:t>
                      </a:r>
                      <a:r>
                        <a:rPr lang="x-none" sz="1200" b="1">
                          <a:solidFill>
                            <a:srgbClr val="002060"/>
                          </a:solidFill>
                          <a:effectLst/>
                        </a:rPr>
                        <a:t>, Ростовчанка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r>
                        <a:rPr lang="x-none" sz="1200" b="1">
                          <a:solidFill>
                            <a:srgbClr val="002060"/>
                          </a:solidFill>
                          <a:effectLst/>
                        </a:rPr>
                        <a:t>, Северодонецка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я</a:t>
                      </a:r>
                      <a:r>
                        <a:rPr lang="x-none" sz="1200" b="1">
                          <a:solidFill>
                            <a:srgbClr val="002060"/>
                          </a:solidFill>
                          <a:effectLst/>
                        </a:rPr>
                        <a:t> Юбилейная, Донская Степь, Вольный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 Дон</a:t>
                      </a:r>
                      <a:r>
                        <a:rPr lang="x-none" sz="1200" b="1">
                          <a:solidFill>
                            <a:srgbClr val="002060"/>
                          </a:solidFill>
                          <a:effectLst/>
                        </a:rPr>
                        <a:t>, Дон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эко</a:t>
                      </a:r>
                      <a:r>
                        <a:rPr lang="x-none" sz="1200" b="1">
                          <a:solidFill>
                            <a:srgbClr val="002060"/>
                          </a:solidFill>
                          <a:effectLst/>
                        </a:rPr>
                        <a:t>, Россыпь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19178" marR="19178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200" b="1">
                          <a:solidFill>
                            <a:srgbClr val="002060"/>
                          </a:solidFill>
                          <a:effectLst/>
                        </a:rPr>
                        <a:t> Крас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а </a:t>
                      </a:r>
                      <a:r>
                        <a:rPr lang="x-none" sz="1200" b="1">
                          <a:solidFill>
                            <a:srgbClr val="002060"/>
                          </a:solidFill>
                          <a:effectLst/>
                        </a:rPr>
                        <a:t>Дона, Ермак, Арсенал, Жаворонок, Морец, Капризуля, Рубин Дона, Гром, Лидия, Капитан, Дон 107,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Станичная</a:t>
                      </a:r>
                      <a:r>
                        <a:rPr lang="x-none" sz="1200" b="1">
                          <a:solidFill>
                            <a:srgbClr val="002060"/>
                          </a:solidFill>
                          <a:effectLst/>
                        </a:rPr>
                        <a:t> Ростовчанка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r>
                        <a:rPr lang="x-none" sz="1200" b="1">
                          <a:solidFill>
                            <a:srgbClr val="002060"/>
                          </a:solidFill>
                          <a:effectLst/>
                        </a:rPr>
                        <a:t>, Ростовчанка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r>
                        <a:rPr lang="x-none" sz="1200" b="1">
                          <a:solidFill>
                            <a:srgbClr val="002060"/>
                          </a:solidFill>
                          <a:effectLst/>
                        </a:rPr>
                        <a:t>,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200" b="1">
                          <a:solidFill>
                            <a:srgbClr val="002060"/>
                          </a:solidFill>
                          <a:effectLst/>
                        </a:rPr>
                        <a:t>Камышанка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r>
                        <a:rPr lang="x-none" sz="1200" b="1">
                          <a:solidFill>
                            <a:srgbClr val="002060"/>
                          </a:solidFill>
                          <a:effectLst/>
                        </a:rPr>
                        <a:t> Донская Степь, Вольный До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н</a:t>
                      </a:r>
                      <a:r>
                        <a:rPr lang="x-none" sz="1200" b="1">
                          <a:solidFill>
                            <a:srgbClr val="002060"/>
                          </a:solidFill>
                          <a:effectLst/>
                        </a:rPr>
                        <a:t>, Юбилей Дона, Этюд, Россыпь, Аскет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19178" marR="19178" marT="0" marB="0">
                    <a:noFill/>
                  </a:tcPr>
                </a:tc>
              </a:tr>
              <a:tr h="18608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(левобережье)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19178" marR="19178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200" b="1">
                          <a:solidFill>
                            <a:srgbClr val="002060"/>
                          </a:solidFill>
                          <a:effectLst/>
                        </a:rPr>
                        <a:t>До</a:t>
                      </a: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н</a:t>
                      </a:r>
                      <a:r>
                        <a:rPr lang="x-none" sz="1200" b="1">
                          <a:solidFill>
                            <a:srgbClr val="002060"/>
                          </a:solidFill>
                          <a:effectLst/>
                        </a:rPr>
                        <a:t> 93, </a:t>
                      </a: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Аскет</a:t>
                      </a:r>
                      <a:r>
                        <a:rPr lang="x-none" sz="1200" b="1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200" b="1">
                          <a:solidFill>
                            <a:srgbClr val="002060"/>
                          </a:solidFill>
                          <a:effectLst/>
                        </a:rPr>
                        <a:t>Дар Зернограда, Северодонецка</a:t>
                      </a: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я</a:t>
                      </a:r>
                      <a:r>
                        <a:rPr lang="x-none" sz="1200" b="1">
                          <a:solidFill>
                            <a:srgbClr val="002060"/>
                          </a:solidFill>
                          <a:effectLst/>
                        </a:rPr>
                        <a:t> Юбилейная, Камышанка</a:t>
                      </a: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 4</a:t>
                      </a:r>
                      <a:r>
                        <a:rPr lang="x-none" sz="1200" b="1">
                          <a:solidFill>
                            <a:srgbClr val="002060"/>
                          </a:solidFill>
                          <a:effectLst/>
                        </a:rPr>
                        <a:t>,  Ростовчанка</a:t>
                      </a: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r>
                        <a:rPr lang="x-none" sz="1200" b="1">
                          <a:solidFill>
                            <a:srgbClr val="002060"/>
                          </a:solidFill>
                          <a:effectLst/>
                        </a:rPr>
                        <a:t> Жемчужина</a:t>
                      </a: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П</a:t>
                      </a:r>
                      <a:r>
                        <a:rPr lang="x-none" sz="1200" b="1">
                          <a:solidFill>
                            <a:srgbClr val="002060"/>
                          </a:solidFill>
                          <a:effectLst/>
                        </a:rPr>
                        <a:t>оволжь</a:t>
                      </a: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я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200" b="1">
                          <a:solidFill>
                            <a:srgbClr val="002060"/>
                          </a:solidFill>
                          <a:effectLst/>
                        </a:rPr>
                        <a:t>Донской Сюрприз, Волгоградская 84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19178" marR="19178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200" b="1">
                          <a:solidFill>
                            <a:srgbClr val="002060"/>
                          </a:solidFill>
                          <a:effectLst/>
                        </a:rPr>
                        <a:t>До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н</a:t>
                      </a:r>
                      <a:r>
                        <a:rPr lang="x-none" sz="1200" b="1">
                          <a:solidFill>
                            <a:srgbClr val="002060"/>
                          </a:solidFill>
                          <a:effectLst/>
                        </a:rPr>
                        <a:t> 93, Аскет,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200" b="1">
                          <a:solidFill>
                            <a:srgbClr val="002060"/>
                          </a:solidFill>
                          <a:effectLst/>
                        </a:rPr>
                        <a:t>Донской Сюрприз, Ростовчанка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r>
                        <a:rPr lang="x-none" sz="1200" b="1">
                          <a:solidFill>
                            <a:srgbClr val="002060"/>
                          </a:solidFill>
                          <a:effectLst/>
                        </a:rPr>
                        <a:t>,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200" b="1">
                          <a:solidFill>
                            <a:srgbClr val="002060"/>
                          </a:solidFill>
                          <a:effectLst/>
                        </a:rPr>
                        <a:t>Рубин Дона, Губернатор Дона, Ново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е</a:t>
                      </a:r>
                      <a:r>
                        <a:rPr lang="x-none" sz="1200" b="1">
                          <a:solidFill>
                            <a:srgbClr val="002060"/>
                          </a:solidFill>
                          <a:effectLst/>
                        </a:rPr>
                        <a:t>ршовская, Ермак, Калач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 -</a:t>
                      </a:r>
                      <a:r>
                        <a:rPr lang="x-none" sz="1200" b="1">
                          <a:solidFill>
                            <a:srgbClr val="002060"/>
                          </a:solidFill>
                          <a:effectLst/>
                        </a:rPr>
                        <a:t> 60, Камышанка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ru-RU" sz="1200" b="1" dirty="0" err="1">
                          <a:solidFill>
                            <a:srgbClr val="002060"/>
                          </a:solidFill>
                          <a:effectLst/>
                        </a:rPr>
                        <a:t>Камышанка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 4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19178" marR="19178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19178" marR="19178" marT="0" marB="0">
                    <a:noFill/>
                  </a:tcPr>
                </a:tc>
              </a:tr>
              <a:tr h="16748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>
                          <a:solidFill>
                            <a:srgbClr val="002060"/>
                          </a:solidFill>
                          <a:effectLst/>
                        </a:rPr>
                        <a:t>IV</a:t>
                      </a: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.</a:t>
                      </a:r>
                      <a:r>
                        <a:rPr lang="x-none" sz="1200" b="1">
                          <a:solidFill>
                            <a:srgbClr val="002060"/>
                          </a:solidFill>
                          <a:effectLst/>
                        </a:rPr>
                        <a:t> Полупустынн</a:t>
                      </a: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ая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з</a:t>
                      </a:r>
                      <a:r>
                        <a:rPr lang="x-none" sz="1200" b="1">
                          <a:solidFill>
                            <a:srgbClr val="002060"/>
                          </a:solidFill>
                          <a:effectLst/>
                        </a:rPr>
                        <a:t>она </a:t>
                      </a: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с</a:t>
                      </a:r>
                      <a:r>
                        <a:rPr lang="x-none" sz="1200" b="1">
                          <a:solidFill>
                            <a:srgbClr val="002060"/>
                          </a:solidFill>
                          <a:effectLst/>
                        </a:rPr>
                        <a:t>вет</a:t>
                      </a: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ло-к</a:t>
                      </a:r>
                      <a:r>
                        <a:rPr lang="x-none" sz="1200" b="1">
                          <a:solidFill>
                            <a:srgbClr val="002060"/>
                          </a:solidFill>
                          <a:effectLst/>
                        </a:rPr>
                        <a:t>аштановых </a:t>
                      </a: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п</a:t>
                      </a:r>
                      <a:r>
                        <a:rPr lang="x-none" sz="1200" b="1">
                          <a:solidFill>
                            <a:srgbClr val="002060"/>
                          </a:solidFill>
                          <a:effectLst/>
                        </a:rPr>
                        <a:t>очвы 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19178" marR="19178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200" b="1">
                          <a:solidFill>
                            <a:srgbClr val="002060"/>
                          </a:solidFill>
                          <a:effectLst/>
                        </a:rPr>
                        <a:t> До</a:t>
                      </a: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н</a:t>
                      </a:r>
                      <a:r>
                        <a:rPr lang="x-none" sz="1200" b="1">
                          <a:solidFill>
                            <a:srgbClr val="002060"/>
                          </a:solidFill>
                          <a:effectLst/>
                        </a:rPr>
                        <a:t> 93, Аскет, Донской Сюрприз, Д</a:t>
                      </a: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ар </a:t>
                      </a:r>
                      <a:r>
                        <a:rPr lang="x-none" sz="1200" b="1">
                          <a:solidFill>
                            <a:srgbClr val="002060"/>
                          </a:solidFill>
                          <a:effectLst/>
                        </a:rPr>
                        <a:t>Зернограда, Камышанка, Камышанка</a:t>
                      </a: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 4</a:t>
                      </a:r>
                      <a:r>
                        <a:rPr lang="x-none" sz="1200" b="1">
                          <a:solidFill>
                            <a:srgbClr val="002060"/>
                          </a:solidFill>
                          <a:effectLst/>
                        </a:rPr>
                        <a:t>, Северодонецкая Юбилейная</a:t>
                      </a: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, Ермак, Жемчужина Поволжья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19178" marR="19178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x-none" sz="1200" b="1">
                          <a:solidFill>
                            <a:srgbClr val="002060"/>
                          </a:solidFill>
                          <a:effectLst/>
                        </a:rPr>
                        <a:t>Станичная, Аскет, Северодонецкая Юбилейная, Камышанка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 4</a:t>
                      </a:r>
                      <a:r>
                        <a:rPr lang="x-none" sz="1200" b="1">
                          <a:solidFill>
                            <a:srgbClr val="002060"/>
                          </a:solidFill>
                          <a:effectLst/>
                        </a:rPr>
                        <a:t>, Ставка, Джанг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аль,</a:t>
                      </a:r>
                      <a:r>
                        <a:rPr lang="x-none" sz="1200" b="1">
                          <a:solidFill>
                            <a:srgbClr val="002060"/>
                          </a:solidFill>
                          <a:effectLst/>
                        </a:rPr>
                        <a:t> Донской Сюрприз 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19178" marR="19178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19178" marR="19178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3611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287095"/>
              </p:ext>
            </p:extLst>
          </p:nvPr>
        </p:nvGraphicFramePr>
        <p:xfrm>
          <a:off x="0" y="478365"/>
          <a:ext cx="9144002" cy="71532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35516"/>
                <a:gridCol w="967704"/>
                <a:gridCol w="1008043"/>
                <a:gridCol w="1008043"/>
                <a:gridCol w="878058"/>
                <a:gridCol w="878058"/>
                <a:gridCol w="752494"/>
                <a:gridCol w="1008043"/>
                <a:gridCol w="1008043"/>
              </a:tblGrid>
              <a:tr h="421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Наименование хозяйств, предоставивших семена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Сорт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Урожайность, ц/га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Натура, г/л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Влажность, %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Клейковина, %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Белок, %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Стекловидность, %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Включен  в реестр селекц. дост.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</a:tr>
              <a:tr h="83109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АО им. Калинина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Аскет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43,68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787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8,97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28,83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15,76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Да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</a:tr>
              <a:tr h="831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Лидия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39,3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776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9,03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29,26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16,03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Да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</a:tr>
              <a:tr h="831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Жаворонок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36,94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777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9,02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30,17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16,1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61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Да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</a:tr>
              <a:tr h="249329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ФНЦ Агроэкологии РАН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 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Камышанка 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31,38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785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9,07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25,14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14,58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59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Да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</a:tr>
              <a:tr h="83109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Еланская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30,4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792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8,93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28,46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15,69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Да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</a:tr>
              <a:tr h="166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Камышанка 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34,34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801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9,08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27,43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15,11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Да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</a:tr>
              <a:tr h="166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Камышанка 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785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9,02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27,29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15,12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63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Да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</a:tr>
              <a:tr h="166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Камышанка 9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41,16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804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8,9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27,7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14,92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Да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</a:tr>
              <a:tr h="166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Камышанка 10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37,34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810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9,04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29,79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15,3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НЕТ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</a:tr>
              <a:tr h="83109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ООО «Сорт»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Аскет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34,06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773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9,01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30,2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16,29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Да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</a:tr>
              <a:tr h="166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Донская степь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35,94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784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8,97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30,04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16,15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Да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</a:tr>
              <a:tr h="166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Донской Сюрпоиз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28,68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753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8,96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33,82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17,47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Да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</a:tr>
              <a:tr h="831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Жаворонок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32,08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777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9,03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34,5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17,13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Да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</a:tr>
              <a:tr h="831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Краса Дона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33,12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754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9,08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24,72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14,2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Да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</a:tr>
              <a:tr h="831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Лидия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31,56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771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8,98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31,24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16,54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Да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</a:tr>
              <a:tr h="166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Рубин Дона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34,46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756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9,01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30,02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15,35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Да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</a:tr>
              <a:tr h="158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ООО «АК(Ф)Х Кузнецовская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Камышанка 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29,64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788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8,96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30,21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15,97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Да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</a:tr>
              <a:tr h="16307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ЗАО «Агрофирма Павловская Нива»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Астарта ЭС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34,42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688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9,36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21,82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13,34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59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НЕТ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</a:tr>
              <a:tr h="1249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Снигурка ЭС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40,43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772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9,13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28,05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15,27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71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НЕТ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</a:tr>
              <a:tr h="83109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ФГБНУ АНЦ «Донской»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Аюта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32,48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718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9,19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28,59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15,14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Да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</a:tr>
              <a:tr h="831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Василич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37,66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768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9,06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27,3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15,08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НЕТ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</a:tr>
              <a:tr h="831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Этюд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31,04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727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9,12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25,49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14,48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Да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</a:tr>
              <a:tr h="166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Ростовский 161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31,46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778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9,08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30,07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15,85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НЕТ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</a:tr>
              <a:tr h="166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Вольный Дон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33,96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734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9,11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24,51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14,6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Да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</a:tr>
              <a:tr h="831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Донец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38,85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763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9,05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27,57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15,23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НЕТ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</a:tr>
              <a:tr h="831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Услада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33,26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786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8,75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27,02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14,77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Да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</a:tr>
              <a:tr h="8310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Самарский НИИСХ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Вертикаль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35,80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759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9,12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27,14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14,89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НЕТ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</a:tr>
              <a:tr h="1630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Интеграция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33,84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719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9,12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22,41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13,3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НЕТ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</a:tr>
              <a:tr h="16621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ФГБНУ Омский АНЦ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Прииртышская 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36,43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787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9,05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30,21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15,78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Да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</a:tr>
              <a:tr h="166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Прииртышская 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43,88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727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9,13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28,99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15,31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НЕТ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</a:tr>
              <a:tr h="83109"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ООО «ЭкоНива-Семена»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ЭН Фотон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47,18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786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9,02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29,1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15,36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Да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</a:tr>
              <a:tr h="166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ЭН Альбирео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46,46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787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9,14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25,05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14,64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Да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</a:tr>
              <a:tr h="831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ЭН Воин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44,36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731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10,12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28,35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15,09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69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Да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</a:tr>
              <a:tr h="831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ЭН Тайгета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42,2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763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9,23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25,05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14,08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Да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</a:tr>
              <a:tr h="831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ЭН Марс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41,04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776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8,97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27,56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15,11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Да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</a:tr>
              <a:tr h="831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Бирюза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36,54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748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9,26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24,16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14,18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Да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</a:tr>
              <a:tr h="83109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Госсорткомиссия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Регион 161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37,46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780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8,95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29,8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15,72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НЕТ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</a:tr>
              <a:tr h="831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Матрица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41,68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759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9,11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23,06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13,68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Да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</a:tr>
              <a:tr h="166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Константа 22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41,95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748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8,88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24,62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14,44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НЕТ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</a:tr>
              <a:tr h="166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Вольная Заря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42,32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760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8,78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24,29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13,98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61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Да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26834" marR="26834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80682" y="-3632"/>
            <a:ext cx="65826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опыта в хозяйстве ИП ГКФХ </a:t>
            </a:r>
            <a:r>
              <a:rPr kumimoji="0" lang="ru-RU" alt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Клупова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В.С.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026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408712"/>
          </a:xfrm>
        </p:spPr>
        <p:txBody>
          <a:bodyPr>
            <a:normAutofit fontScale="77500" lnSpcReduction="20000"/>
          </a:bodyPr>
          <a:lstStyle/>
          <a:p>
            <a:pPr marL="137160" indent="0" algn="ctr">
              <a:buNone/>
            </a:pPr>
            <a:r>
              <a:rPr lang="ru-RU" b="1" dirty="0">
                <a:solidFill>
                  <a:srgbClr val="002060"/>
                </a:solidFill>
              </a:rPr>
              <a:t>Стратегия и тактика осеннего сева </a:t>
            </a:r>
            <a:r>
              <a:rPr lang="ru-RU" b="1" dirty="0" smtClean="0">
                <a:solidFill>
                  <a:srgbClr val="002060"/>
                </a:solidFill>
              </a:rPr>
              <a:t>2024 </a:t>
            </a:r>
            <a:r>
              <a:rPr lang="ru-RU" b="1" dirty="0">
                <a:solidFill>
                  <a:srgbClr val="002060"/>
                </a:solidFill>
              </a:rPr>
              <a:t>года» </a:t>
            </a:r>
            <a:r>
              <a:rPr lang="ru-RU" b="1" dirty="0" smtClean="0">
                <a:solidFill>
                  <a:srgbClr val="002060"/>
                </a:solidFill>
              </a:rPr>
              <a:t>должна включать в </a:t>
            </a:r>
            <a:r>
              <a:rPr lang="ru-RU" b="1" dirty="0">
                <a:solidFill>
                  <a:srgbClr val="002060"/>
                </a:solidFill>
              </a:rPr>
              <a:t>себя ответы на вопросы, </a:t>
            </a:r>
            <a:r>
              <a:rPr lang="ru-RU" b="1" dirty="0" smtClean="0">
                <a:solidFill>
                  <a:srgbClr val="002060"/>
                </a:solidFill>
              </a:rPr>
              <a:t>сколько, когда и как сеять, </a:t>
            </a:r>
            <a:r>
              <a:rPr lang="ru-RU" b="1" dirty="0">
                <a:solidFill>
                  <a:srgbClr val="002060"/>
                </a:solidFill>
              </a:rPr>
              <a:t>исходя из условий этого сельскохозяйственного </a:t>
            </a:r>
            <a:r>
              <a:rPr lang="ru-RU" b="1" dirty="0" smtClean="0">
                <a:solidFill>
                  <a:srgbClr val="002060"/>
                </a:solidFill>
              </a:rPr>
              <a:t>года</a:t>
            </a:r>
          </a:p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marL="137160" indent="0" algn="ctr">
              <a:buNone/>
            </a:pP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Среди </a:t>
            </a:r>
            <a:r>
              <a:rPr lang="ru-RU" dirty="0">
                <a:solidFill>
                  <a:srgbClr val="002060"/>
                </a:solidFill>
              </a:rPr>
              <a:t>зерновых культур, возделываемых на территории Волгоградской области, озимые зерновые хлеба занимают особое место, их доля в общем областном каравае ежегодно составляет более 70</a:t>
            </a:r>
            <a:r>
              <a:rPr lang="ru-RU" dirty="0" smtClean="0">
                <a:solidFill>
                  <a:srgbClr val="002060"/>
                </a:solidFill>
              </a:rPr>
              <a:t>%.</a:t>
            </a:r>
          </a:p>
          <a:p>
            <a:pPr marL="137160" indent="0" algn="ctr">
              <a:buNone/>
            </a:pPr>
            <a:r>
              <a:rPr lang="ru-RU" dirty="0">
                <a:solidFill>
                  <a:srgbClr val="002060"/>
                </a:solidFill>
              </a:rPr>
              <a:t>И </a:t>
            </a:r>
            <a:r>
              <a:rPr lang="ru-RU" dirty="0" smtClean="0">
                <a:solidFill>
                  <a:srgbClr val="002060"/>
                </a:solidFill>
              </a:rPr>
              <a:t> первым  является вопрос: </a:t>
            </a:r>
            <a:r>
              <a:rPr lang="ru-RU" dirty="0">
                <a:solidFill>
                  <a:srgbClr val="002060"/>
                </a:solidFill>
              </a:rPr>
              <a:t>«Сколько сеять?" По мнению специалистов, земледельцам стоит задуматься об увеличении клина озимых зерновых культур, так как они наиболее эффективно используют влагу, накопленную в осенне-зимний период, и имеют более высокую продуктивность, чем яровые. А в наших особенно засушливых условиях последних лет это крайне актуально. Именно поэтому этой осенью под урожай следующего года необходимо засеять озимыми не менее </a:t>
            </a:r>
            <a:r>
              <a:rPr lang="ru-RU" dirty="0" smtClean="0">
                <a:solidFill>
                  <a:srgbClr val="002060"/>
                </a:solidFill>
              </a:rPr>
              <a:t>1600-1700 </a:t>
            </a:r>
            <a:r>
              <a:rPr lang="ru-RU" dirty="0">
                <a:solidFill>
                  <a:srgbClr val="002060"/>
                </a:solidFill>
              </a:rPr>
              <a:t>тыс. га. И в области для этого есть все возможности, хозяйствами подготовлено </a:t>
            </a:r>
            <a:r>
              <a:rPr lang="ru-RU" dirty="0" smtClean="0">
                <a:solidFill>
                  <a:srgbClr val="002060"/>
                </a:solidFill>
              </a:rPr>
              <a:t>порядка </a:t>
            </a:r>
            <a:r>
              <a:rPr lang="ru-RU" dirty="0">
                <a:solidFill>
                  <a:srgbClr val="002060"/>
                </a:solidFill>
              </a:rPr>
              <a:t>1,6 млн га чистых паров.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6792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9988424"/>
              </p:ext>
            </p:extLst>
          </p:nvPr>
        </p:nvGraphicFramePr>
        <p:xfrm>
          <a:off x="8967" y="558052"/>
          <a:ext cx="9135033" cy="60373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0008"/>
                <a:gridCol w="1135902"/>
                <a:gridCol w="851926"/>
                <a:gridCol w="638945"/>
                <a:gridCol w="709939"/>
                <a:gridCol w="851926"/>
                <a:gridCol w="1206896"/>
                <a:gridCol w="851926"/>
                <a:gridCol w="1157565"/>
              </a:tblGrid>
              <a:tr h="4808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Наименование хозяйств, предоставивших семена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Сорт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Урожайность, ц/га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Стекловидность, %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Натура, г/л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Белок, %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Влажность, %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Клейковина, %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Включен в   реестр </a:t>
                      </a:r>
                      <a:r>
                        <a:rPr lang="ru-RU" sz="900" dirty="0" smtClean="0">
                          <a:effectLst/>
                        </a:rPr>
                        <a:t> . 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</a:tr>
              <a:tr h="10613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ФГБНУ АНЦ «Донской»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Станичная</a:t>
                      </a:r>
                      <a:endParaRPr lang="ru-RU" sz="900"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29,17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781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16,91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7,58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32,35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да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</a:tr>
              <a:tr h="896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Капитан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28,33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784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16,37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7,91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31,23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да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</a:tr>
              <a:tr h="185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ФНЦ Агроэкологии РАН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Камышанка 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29,17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796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15,17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7,73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26,09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да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</a:tr>
              <a:tr h="106138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ФГБНУ АНЦ «Донской»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Матрица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35,00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795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13,02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7,88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20,23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да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</a:tr>
              <a:tr h="106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Василич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34,17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798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14,33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7,94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25,43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нет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</a:tr>
              <a:tr h="1923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Золотой колос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34,17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790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19,91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7,66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23,67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нет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</a:tr>
              <a:tr h="1923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Диона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23,33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815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16,55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7,69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31,31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да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</a:tr>
              <a:tr h="106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-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Придонье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25,00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813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15,39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7,77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26,85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нет 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</a:tr>
              <a:tr h="212277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ФГБНУ АНЦ «Донской»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Агат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Донской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23,33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797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16,44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7,47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32,94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да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</a:tr>
              <a:tr h="106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Янтарина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24,17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806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16,13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7,76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30,65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да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</a:tr>
              <a:tr h="106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Амазонка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23,33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55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802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15,12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7,47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27,93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да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</a:tr>
              <a:tr h="2122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</a:rPr>
                        <a:t>Рубин Дона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25,83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777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14,26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7,9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24,25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да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</a:tr>
              <a:tr h="141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ФНЦ Агроэкологии РАН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Камышанка 9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32,50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800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15,78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7,8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29,57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да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</a:tr>
              <a:tr h="10613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ЗАО «Агрофирма Павловская Нива»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Астарта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36,67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71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751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13,49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7,73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22,97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да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</a:tr>
              <a:tr h="1444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Снигурка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37,5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797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13,27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7,69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21,98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да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</a:tr>
              <a:tr h="3846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ФГБНУ «НЦЗ им. П.П. Лукьяненко»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Еланчик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32,50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786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14,93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7,95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26,87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да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</a:tr>
              <a:tr h="10613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ФГБНУ АНЦ «Донской»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Жаворонок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25,83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800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12,26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7,98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18,75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да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</a:tr>
              <a:tr h="2384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Этюд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32,50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780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13,44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7,82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20,65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да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Услада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25,83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789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15,84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7,73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29,37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да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</a:tr>
              <a:tr h="288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ООО «ЭкоНива-Семена»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ЭН Фотон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30,83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800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14,48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7,81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24,94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Да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</a:tr>
              <a:tr h="106138">
                <a:tc row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ФГБНУ АНЦ «Донской»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Лидия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34,17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778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15,53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7,68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27,6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Да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</a:tr>
              <a:tr h="106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Аскет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26,67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793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14,4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7,71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25,06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Да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</a:tr>
              <a:tr h="1923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Донской сюрприз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28,33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790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16,03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7,85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29,96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Да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</a:tr>
              <a:tr h="1923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Донская степь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27,5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774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14,14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7,78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24,16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Да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</a:tr>
              <a:tr h="106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Краса Дона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24,17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760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17,7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7,74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25,01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Да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</a:tr>
              <a:tr h="106138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ООО «ЭкоНива-Семена»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ЭН Тайгета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28,33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774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14,59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7,7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25,92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Да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</a:tr>
              <a:tr h="1923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ЭН Альбирео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25,00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781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14,6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7,69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25,02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Да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</a:tr>
              <a:tr h="1061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ЭН Воин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25,83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71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766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16,04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8,07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29,38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Да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</a:tr>
              <a:tr h="288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ФГБНУ Самарский НИИСХ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Интеграция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25,83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65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750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13,74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8,24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23,17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нет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1071" marR="31071" marT="0" marB="0" anchor="ctr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9512" y="136903"/>
            <a:ext cx="85689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Результаты опыта в хозяйстве ИП ГКФХ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Думброва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С.И.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213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isk D\ВСЕ  ФОТО\ФОТО ПОЛЕЙ\ОЗИМАЯ ПШЕНИЦА\Состояние озимых\Калининское\P10004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7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1740312"/>
            <a:ext cx="7272808" cy="304698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137160" indent="0" algn="ctr">
              <a:buNone/>
            </a:pPr>
            <a:r>
              <a:rPr lang="ru-RU" sz="2400" b="1" dirty="0">
                <a:solidFill>
                  <a:srgbClr val="002060"/>
                </a:solidFill>
              </a:rPr>
              <a:t>Каждый </a:t>
            </a:r>
            <a:r>
              <a:rPr lang="ru-RU" sz="2400" b="1" dirty="0" smtClean="0">
                <a:solidFill>
                  <a:srgbClr val="002060"/>
                </a:solidFill>
              </a:rPr>
              <a:t>сорт по-своему уникален.  Нет   </a:t>
            </a:r>
            <a:r>
              <a:rPr lang="ru-RU" sz="2400" b="1" dirty="0">
                <a:solidFill>
                  <a:srgbClr val="002060"/>
                </a:solidFill>
              </a:rPr>
              <a:t>абсолютно </a:t>
            </a:r>
            <a:r>
              <a:rPr lang="ru-RU" sz="2400" b="1" dirty="0" smtClean="0">
                <a:solidFill>
                  <a:srgbClr val="002060"/>
                </a:solidFill>
              </a:rPr>
              <a:t>универсальных </a:t>
            </a:r>
            <a:r>
              <a:rPr lang="ru-RU" sz="2400" b="1" dirty="0">
                <a:solidFill>
                  <a:srgbClr val="002060"/>
                </a:solidFill>
              </a:rPr>
              <a:t>и </a:t>
            </a:r>
            <a:r>
              <a:rPr lang="ru-RU" sz="2400" b="1" dirty="0" smtClean="0">
                <a:solidFill>
                  <a:srgbClr val="002060"/>
                </a:solidFill>
              </a:rPr>
              <a:t>применимых </a:t>
            </a:r>
            <a:r>
              <a:rPr lang="ru-RU" sz="2400" b="1" dirty="0">
                <a:solidFill>
                  <a:srgbClr val="002060"/>
                </a:solidFill>
              </a:rPr>
              <a:t>для каждого </a:t>
            </a:r>
            <a:r>
              <a:rPr lang="ru-RU" sz="2400" b="1" dirty="0" smtClean="0">
                <a:solidFill>
                  <a:srgbClr val="002060"/>
                </a:solidFill>
              </a:rPr>
              <a:t>хозяйства. </a:t>
            </a:r>
          </a:p>
          <a:p>
            <a:pPr marL="13716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Сорта по разному реагируют на элементы технологии,  нормы высева, на  применение </a:t>
            </a:r>
            <a:r>
              <a:rPr lang="ru-RU" sz="2400" b="1" dirty="0">
                <a:solidFill>
                  <a:srgbClr val="002060"/>
                </a:solidFill>
              </a:rPr>
              <a:t>минеральных </a:t>
            </a:r>
            <a:r>
              <a:rPr lang="ru-RU" sz="2400" b="1" dirty="0" smtClean="0">
                <a:solidFill>
                  <a:srgbClr val="002060"/>
                </a:solidFill>
              </a:rPr>
              <a:t>удобрений.  </a:t>
            </a:r>
          </a:p>
          <a:p>
            <a:pPr marL="137160" indent="0" algn="ctr">
              <a:buNone/>
            </a:pPr>
            <a:r>
              <a:rPr lang="ru-RU" sz="2400" b="1" dirty="0">
                <a:solidFill>
                  <a:srgbClr val="002060"/>
                </a:solidFill>
              </a:rPr>
              <a:t>Необходимо </a:t>
            </a:r>
            <a:r>
              <a:rPr lang="ru-RU" sz="2400" b="1" dirty="0" smtClean="0">
                <a:solidFill>
                  <a:srgbClr val="002060"/>
                </a:solidFill>
              </a:rPr>
              <a:t>учитывать и </a:t>
            </a:r>
            <a:r>
              <a:rPr lang="ru-RU" sz="2400" b="1" dirty="0">
                <a:solidFill>
                  <a:srgbClr val="002060"/>
                </a:solidFill>
              </a:rPr>
              <a:t>применять, </a:t>
            </a:r>
            <a:r>
              <a:rPr lang="ru-RU" sz="2400" b="1" dirty="0" smtClean="0">
                <a:solidFill>
                  <a:srgbClr val="002060"/>
                </a:solidFill>
              </a:rPr>
              <a:t>сортовые технологии.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27038"/>
            <a:ext cx="8426896" cy="571500"/>
          </a:xfrm>
          <a:prstGeom prst="rect">
            <a:avLst/>
          </a:prstGeom>
          <a:solidFill>
            <a:srgbClr val="002060"/>
          </a:solidFill>
        </p:spPr>
        <p:txBody>
          <a:bodyPr vert="horz" anchor="ctr">
            <a:normAutofit fontScale="925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>
                <a:solidFill>
                  <a:schemeClr val="bg1"/>
                </a:solidFill>
              </a:rPr>
              <a:t>Сортовые технологии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634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052736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Подготовка </a:t>
            </a: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посевного материала и защита от вредных объектов</a:t>
            </a: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37160" indent="0" algn="ctr">
              <a:buNone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важным приемом в современной технологии возделывания зерновых является подготовка семян к посеву и в первую очередь – протравливание. Это одно из наиболее эффективных и экономически выгодных мероприятий по защите растений. Возделывание зерновых немыслимо без обработки семян высокоэффективными протравителями, так как с семенами распространяется более 30% всех возбудителей болезней сельскохозяйственных культур. Использование для посева зараженных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фитопатогенами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семян влияет на состояние полевого массива, урожайность и качество получаемой продукции.  На поверхности и внутри зерновок находятся патогены, провоцирующие заболевания растений в разные периоды развития. При выращивании озимых культур особое значение имеет сохранение здоровья растений в ранние периоды роста и развития (осенью), что обеспечивает благоприятную перезимовку.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084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6408712"/>
          </a:xfrm>
        </p:spPr>
        <p:txBody>
          <a:bodyPr>
            <a:normAutofit fontScale="85000" lnSpcReduction="20000"/>
          </a:bodyPr>
          <a:lstStyle/>
          <a:p>
            <a:pPr marL="13716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Наибольшую </a:t>
            </a:r>
            <a:r>
              <a:rPr lang="ru-RU" b="1" dirty="0">
                <a:solidFill>
                  <a:srgbClr val="002060"/>
                </a:solidFill>
              </a:rPr>
              <a:t>устойчивость к негативным факторам зимовки проявляют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13716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-  морозостойкие </a:t>
            </a:r>
            <a:r>
              <a:rPr lang="ru-RU" dirty="0">
                <a:solidFill>
                  <a:srgbClr val="002060"/>
                </a:solidFill>
              </a:rPr>
              <a:t>и зимостойкие сорта озимых культур, </a:t>
            </a:r>
            <a:r>
              <a:rPr lang="ru-RU" dirty="0" smtClean="0">
                <a:solidFill>
                  <a:srgbClr val="002060"/>
                </a:solidFill>
              </a:rPr>
              <a:t>    адаптированные к условиям возделывания,</a:t>
            </a:r>
          </a:p>
          <a:p>
            <a:pPr marL="13716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-  </a:t>
            </a:r>
            <a:r>
              <a:rPr lang="ru-RU" dirty="0">
                <a:solidFill>
                  <a:srgbClr val="002060"/>
                </a:solidFill>
              </a:rPr>
              <a:t>п</a:t>
            </a:r>
            <a:r>
              <a:rPr lang="ru-RU" dirty="0" smtClean="0">
                <a:solidFill>
                  <a:srgbClr val="002060"/>
                </a:solidFill>
              </a:rPr>
              <a:t>осеянные в </a:t>
            </a:r>
            <a:r>
              <a:rPr lang="ru-RU" dirty="0">
                <a:solidFill>
                  <a:srgbClr val="002060"/>
                </a:solidFill>
              </a:rPr>
              <a:t>оптимальные сроки </a:t>
            </a:r>
          </a:p>
          <a:p>
            <a:pPr marL="13716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-  отборными </a:t>
            </a:r>
            <a:r>
              <a:rPr lang="ru-RU" dirty="0">
                <a:solidFill>
                  <a:srgbClr val="002060"/>
                </a:solidFill>
              </a:rPr>
              <a:t>протравленными семенами </a:t>
            </a:r>
            <a:endParaRPr lang="ru-RU" dirty="0" smtClean="0">
              <a:solidFill>
                <a:srgbClr val="002060"/>
              </a:solidFill>
            </a:endParaRPr>
          </a:p>
          <a:p>
            <a:pPr marL="13716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- в </a:t>
            </a:r>
            <a:r>
              <a:rPr lang="ru-RU" dirty="0">
                <a:solidFill>
                  <a:srgbClr val="002060"/>
                </a:solidFill>
              </a:rPr>
              <a:t>качественно и своевременно подготовленную ​​почву </a:t>
            </a:r>
            <a:endParaRPr lang="ru-RU" dirty="0" smtClean="0">
              <a:solidFill>
                <a:srgbClr val="002060"/>
              </a:solidFill>
            </a:endParaRPr>
          </a:p>
          <a:p>
            <a:pPr marL="13716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- со </a:t>
            </a:r>
            <a:r>
              <a:rPr lang="ru-RU" dirty="0">
                <a:solidFill>
                  <a:srgbClr val="002060"/>
                </a:solidFill>
              </a:rPr>
              <a:t>сбалансированным режимом питания </a:t>
            </a:r>
          </a:p>
          <a:p>
            <a:pPr marL="13716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- с содержанием в посевном слое не менее </a:t>
            </a:r>
            <a:r>
              <a:rPr lang="ru-RU" dirty="0">
                <a:solidFill>
                  <a:srgbClr val="002060"/>
                </a:solidFill>
              </a:rPr>
              <a:t>10 мм продуктивной </a:t>
            </a:r>
            <a:r>
              <a:rPr lang="ru-RU" dirty="0" smtClean="0">
                <a:solidFill>
                  <a:srgbClr val="002060"/>
                </a:solidFill>
              </a:rPr>
              <a:t>влаги, а в </a:t>
            </a:r>
            <a:r>
              <a:rPr lang="ru-RU" dirty="0">
                <a:solidFill>
                  <a:srgbClr val="002060"/>
                </a:solidFill>
              </a:rPr>
              <a:t>пахотном слое </a:t>
            </a:r>
            <a:r>
              <a:rPr lang="ru-RU" dirty="0" smtClean="0">
                <a:solidFill>
                  <a:srgbClr val="002060"/>
                </a:solidFill>
              </a:rPr>
              <a:t>- не </a:t>
            </a:r>
            <a:r>
              <a:rPr lang="ru-RU" dirty="0">
                <a:solidFill>
                  <a:srgbClr val="002060"/>
                </a:solidFill>
              </a:rPr>
              <a:t>менее 20-30 </a:t>
            </a:r>
            <a:r>
              <a:rPr lang="ru-RU" dirty="0" smtClean="0">
                <a:solidFill>
                  <a:srgbClr val="002060"/>
                </a:solidFill>
              </a:rPr>
              <a:t>мм. </a:t>
            </a:r>
          </a:p>
          <a:p>
            <a:pPr marL="13716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Озимые </a:t>
            </a:r>
            <a:r>
              <a:rPr lang="ru-RU" b="1" dirty="0">
                <a:solidFill>
                  <a:srgbClr val="002060"/>
                </a:solidFill>
              </a:rPr>
              <a:t>культуры в таких условиях успевают до наступления зимы нормально раскуститься, сформировать хорошо развитую корневую систему и узел кущения, в котором накапливается </a:t>
            </a:r>
            <a:r>
              <a:rPr lang="ru-RU" b="1" dirty="0" smtClean="0">
                <a:solidFill>
                  <a:srgbClr val="002060"/>
                </a:solidFill>
              </a:rPr>
              <a:t>достаточное количество  </a:t>
            </a:r>
            <a:r>
              <a:rPr lang="ru-RU" b="1" dirty="0">
                <a:solidFill>
                  <a:srgbClr val="002060"/>
                </a:solidFill>
              </a:rPr>
              <a:t>сахаров (25-35</a:t>
            </a:r>
            <a:r>
              <a:rPr lang="ru-RU" b="1" dirty="0" smtClean="0">
                <a:solidFill>
                  <a:srgbClr val="002060"/>
                </a:solidFill>
              </a:rPr>
              <a:t>%), </a:t>
            </a:r>
            <a:r>
              <a:rPr lang="ru-RU" b="1" dirty="0">
                <a:solidFill>
                  <a:srgbClr val="002060"/>
                </a:solidFill>
              </a:rPr>
              <a:t>которые защищают </a:t>
            </a:r>
            <a:r>
              <a:rPr lang="ru-RU" b="1" dirty="0" smtClean="0">
                <a:solidFill>
                  <a:srgbClr val="002060"/>
                </a:solidFill>
              </a:rPr>
              <a:t>основной орган побегообразования от </a:t>
            </a:r>
            <a:r>
              <a:rPr lang="ru-RU" b="1" dirty="0">
                <a:solidFill>
                  <a:srgbClr val="002060"/>
                </a:solidFill>
              </a:rPr>
              <a:t>воздействия низких </a:t>
            </a:r>
            <a:r>
              <a:rPr lang="ru-RU" b="1" dirty="0" smtClean="0">
                <a:solidFill>
                  <a:srgbClr val="002060"/>
                </a:solidFill>
              </a:rPr>
              <a:t>температур и обеспечивают достойный старт растениям в весенний период</a:t>
            </a:r>
            <a:r>
              <a:rPr lang="ru-RU" dirty="0" smtClean="0">
                <a:solidFill>
                  <a:srgbClr val="002060"/>
                </a:solidFill>
              </a:rPr>
              <a:t>. 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7724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88640"/>
            <a:ext cx="4611311" cy="6480720"/>
          </a:xfrm>
          <a:solidFill>
            <a:schemeClr val="bg1">
              <a:lumMod val="65000"/>
            </a:schemeClr>
          </a:solidFill>
        </p:spPr>
        <p:txBody>
          <a:bodyPr>
            <a:normAutofit fontScale="85000" lnSpcReduction="20000"/>
          </a:bodyPr>
          <a:lstStyle/>
          <a:p>
            <a:endParaRPr lang="ru-RU" altLang="ru-RU" dirty="0">
              <a:solidFill>
                <a:srgbClr val="002060"/>
              </a:solidFill>
            </a:endParaRPr>
          </a:p>
          <a:p>
            <a:pPr marL="137160" indent="0" algn="ctr">
              <a:buNone/>
            </a:pPr>
            <a:r>
              <a:rPr lang="ru-RU" sz="1400" b="1" cap="all" dirty="0">
                <a:solidFill>
                  <a:srgbClr val="002060"/>
                </a:solidFill>
              </a:rPr>
              <a:t>Комитет сельского хозяйства Волгоградской области</a:t>
            </a:r>
            <a:endParaRPr lang="ru-RU" sz="1400" b="1" dirty="0">
              <a:solidFill>
                <a:srgbClr val="002060"/>
              </a:solidFill>
            </a:endParaRPr>
          </a:p>
          <a:p>
            <a:pPr marL="137160" indent="0" algn="ctr">
              <a:buNone/>
            </a:pPr>
            <a:r>
              <a:rPr lang="ru-RU" sz="1400" b="1" cap="all" dirty="0">
                <a:solidFill>
                  <a:srgbClr val="002060"/>
                </a:solidFill>
              </a:rPr>
              <a:t> Филиал ФГБУ «</a:t>
            </a:r>
            <a:r>
              <a:rPr lang="ru-RU" sz="1400" b="1" cap="all" dirty="0" err="1">
                <a:solidFill>
                  <a:srgbClr val="002060"/>
                </a:solidFill>
              </a:rPr>
              <a:t>Россельхозцентр</a:t>
            </a:r>
            <a:r>
              <a:rPr lang="ru-RU" sz="1400" b="1" cap="all" dirty="0">
                <a:solidFill>
                  <a:srgbClr val="002060"/>
                </a:solidFill>
              </a:rPr>
              <a:t>» по Волгоградской  </a:t>
            </a:r>
            <a:r>
              <a:rPr lang="ru-RU" sz="1400" b="1" cap="all" dirty="0" smtClean="0">
                <a:solidFill>
                  <a:srgbClr val="002060"/>
                </a:solidFill>
              </a:rPr>
              <a:t>области</a:t>
            </a:r>
            <a:r>
              <a:rPr lang="ru-RU" sz="1400" b="1" cap="all" dirty="0">
                <a:solidFill>
                  <a:srgbClr val="002060"/>
                </a:solidFill>
              </a:rPr>
              <a:t> </a:t>
            </a:r>
            <a:endParaRPr lang="ru-RU" sz="1400" b="1" cap="all" dirty="0" smtClean="0">
              <a:solidFill>
                <a:srgbClr val="002060"/>
              </a:solidFill>
            </a:endParaRPr>
          </a:p>
          <a:p>
            <a:pPr marL="137160" indent="0" algn="ctr">
              <a:buNone/>
            </a:pPr>
            <a:r>
              <a:rPr lang="ru-RU" sz="1400" b="1" cap="all" dirty="0" smtClean="0">
                <a:solidFill>
                  <a:srgbClr val="002060"/>
                </a:solidFill>
              </a:rPr>
              <a:t>ФГБУ ЦАС «Волгоградский»</a:t>
            </a:r>
            <a:endParaRPr lang="ru-RU" sz="1400" b="1" dirty="0">
              <a:solidFill>
                <a:srgbClr val="002060"/>
              </a:solidFill>
            </a:endParaRPr>
          </a:p>
          <a:p>
            <a:pPr algn="ctr"/>
            <a:endParaRPr lang="ru-RU" sz="1500" b="1" dirty="0">
              <a:solidFill>
                <a:srgbClr val="002060"/>
              </a:solidFill>
            </a:endParaRPr>
          </a:p>
          <a:p>
            <a:pPr marL="137160" indent="0" algn="ctr">
              <a:buNone/>
            </a:pPr>
            <a:r>
              <a:rPr lang="ru-RU" sz="1500" b="1" dirty="0">
                <a:solidFill>
                  <a:srgbClr val="002060"/>
                </a:solidFill>
              </a:rPr>
              <a:t>Р</a:t>
            </a:r>
            <a:r>
              <a:rPr lang="ru-RU" sz="1500" b="1" dirty="0" smtClean="0">
                <a:solidFill>
                  <a:srgbClr val="002060"/>
                </a:solidFill>
              </a:rPr>
              <a:t>ЕКОМЕНДАЦИИ</a:t>
            </a:r>
            <a:endParaRPr lang="ru-RU" sz="1500" b="1" dirty="0">
              <a:solidFill>
                <a:srgbClr val="002060"/>
              </a:solidFill>
            </a:endParaRPr>
          </a:p>
          <a:p>
            <a:pPr marL="137160" indent="0" algn="ctr">
              <a:buNone/>
            </a:pPr>
            <a:r>
              <a:rPr lang="ru-RU" sz="1500" b="1" cap="all" dirty="0">
                <a:solidFill>
                  <a:srgbClr val="002060"/>
                </a:solidFill>
              </a:rPr>
              <a:t>по проведению осеннего сева </a:t>
            </a:r>
            <a:endParaRPr lang="ru-RU" sz="1500" b="1" dirty="0">
              <a:solidFill>
                <a:srgbClr val="002060"/>
              </a:solidFill>
            </a:endParaRPr>
          </a:p>
          <a:p>
            <a:pPr marL="137160" indent="0" algn="ctr">
              <a:buNone/>
            </a:pPr>
            <a:r>
              <a:rPr lang="ru-RU" sz="1500" b="1" cap="all" dirty="0">
                <a:solidFill>
                  <a:srgbClr val="002060"/>
                </a:solidFill>
              </a:rPr>
              <a:t>на территории Волгоградской области </a:t>
            </a:r>
            <a:endParaRPr lang="ru-RU" sz="1500" b="1" dirty="0">
              <a:solidFill>
                <a:srgbClr val="002060"/>
              </a:solidFill>
            </a:endParaRPr>
          </a:p>
          <a:p>
            <a:pPr marL="137160" indent="0" algn="ctr">
              <a:buNone/>
            </a:pPr>
            <a:r>
              <a:rPr lang="ru-RU" sz="1500" b="1" cap="all" dirty="0">
                <a:solidFill>
                  <a:srgbClr val="002060"/>
                </a:solidFill>
              </a:rPr>
              <a:t>с учетом складывающихся условий 2023 года</a:t>
            </a:r>
            <a:endParaRPr lang="ru-RU" sz="1500" b="1" dirty="0">
              <a:solidFill>
                <a:srgbClr val="002060"/>
              </a:solidFill>
            </a:endParaRPr>
          </a:p>
          <a:p>
            <a:pPr marL="137160" indent="0" algn="ctr">
              <a:buNone/>
            </a:pPr>
            <a:r>
              <a:rPr lang="ru-RU" sz="2300" b="1" cap="all" dirty="0">
                <a:solidFill>
                  <a:srgbClr val="002060"/>
                </a:solidFill>
              </a:rPr>
              <a:t> </a:t>
            </a:r>
            <a:endParaRPr lang="ru-RU" sz="2300" dirty="0">
              <a:solidFill>
                <a:srgbClr val="002060"/>
              </a:solidFill>
            </a:endParaRPr>
          </a:p>
          <a:p>
            <a:pPr algn="ctr"/>
            <a:r>
              <a:rPr lang="ru-RU" sz="2300" b="1" cap="all" dirty="0">
                <a:solidFill>
                  <a:srgbClr val="002060"/>
                </a:solidFill>
              </a:rPr>
              <a:t> </a:t>
            </a:r>
            <a:endParaRPr lang="ru-RU" sz="2300" dirty="0">
              <a:solidFill>
                <a:srgbClr val="002060"/>
              </a:solidFill>
            </a:endParaRPr>
          </a:p>
          <a:p>
            <a:pPr algn="ctr"/>
            <a:r>
              <a:rPr lang="ru-RU" b="1" cap="all" dirty="0"/>
              <a:t> </a:t>
            </a:r>
            <a:endParaRPr lang="ru-RU" dirty="0"/>
          </a:p>
          <a:p>
            <a:pPr algn="ctr"/>
            <a:r>
              <a:rPr lang="ru-RU" b="1" cap="all" dirty="0"/>
              <a:t> </a:t>
            </a:r>
            <a:endParaRPr lang="ru-RU" dirty="0"/>
          </a:p>
          <a:p>
            <a:pPr algn="ctr"/>
            <a:r>
              <a:rPr lang="ru-RU" b="1" cap="all" dirty="0"/>
              <a:t> </a:t>
            </a:r>
            <a:endParaRPr lang="ru-RU" dirty="0"/>
          </a:p>
          <a:p>
            <a:pPr algn="ctr"/>
            <a:r>
              <a:rPr lang="ru-RU" b="1" cap="all" dirty="0"/>
              <a:t> </a:t>
            </a:r>
            <a:endParaRPr lang="ru-RU" dirty="0"/>
          </a:p>
          <a:p>
            <a:pPr algn="ctr"/>
            <a:endParaRPr lang="ru-RU" sz="2600" b="1" dirty="0" smtClean="0"/>
          </a:p>
          <a:p>
            <a:pPr algn="ctr"/>
            <a:endParaRPr lang="ru-RU" sz="2600" b="1" dirty="0"/>
          </a:p>
          <a:p>
            <a:pPr algn="ctr"/>
            <a:endParaRPr lang="ru-RU" sz="2600" b="1" dirty="0" smtClean="0"/>
          </a:p>
          <a:p>
            <a:pPr algn="ctr"/>
            <a:endParaRPr lang="ru-RU" sz="2600" b="1" dirty="0" smtClean="0"/>
          </a:p>
          <a:p>
            <a:pPr marL="137160" indent="0" algn="ctr">
              <a:buNone/>
            </a:pPr>
            <a:r>
              <a:rPr lang="ru-RU" sz="2100" b="1" dirty="0" smtClean="0">
                <a:solidFill>
                  <a:srgbClr val="002060"/>
                </a:solidFill>
              </a:rPr>
              <a:t>Волгоград 2024</a:t>
            </a:r>
            <a:r>
              <a:rPr lang="ru-RU" alt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100" b="1" dirty="0" smtClean="0">
              <a:solidFill>
                <a:srgbClr val="002060"/>
              </a:solidFill>
            </a:endParaRPr>
          </a:p>
          <a:p>
            <a:endParaRPr lang="ru-RU" altLang="ru-RU" dirty="0"/>
          </a:p>
          <a:p>
            <a:endParaRPr lang="ru-RU" dirty="0"/>
          </a:p>
        </p:txBody>
      </p:sp>
      <p:pic>
        <p:nvPicPr>
          <p:cNvPr id="5" name="Picture 2" descr="C:\Users\User\Desktop\итоговая 2021 год\ВЫЕЗДЫ 2021 г\27. 2 сентября Городищенский район\ООО Русь\IMG-20210902-WA005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95" b="37049"/>
          <a:stretch/>
        </p:blipFill>
        <p:spPr bwMode="auto">
          <a:xfrm>
            <a:off x="4860032" y="2492896"/>
            <a:ext cx="4032447" cy="291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55576" y="404664"/>
            <a:ext cx="356835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4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/>
            </a:r>
            <a:br>
              <a:rPr lang="ru-RU" altLang="ru-RU" sz="14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4716016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</a:rPr>
              <a:t>Введение</a:t>
            </a:r>
          </a:p>
          <a:p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</a:rPr>
              <a:t>Агрометеорологическая </a:t>
            </a:r>
            <a:r>
              <a:rPr lang="ru-RU" sz="1400" b="1" u="sng" dirty="0">
                <a:solidFill>
                  <a:schemeClr val="accent1">
                    <a:lumMod val="50000"/>
                  </a:schemeClr>
                </a:solidFill>
              </a:rPr>
              <a:t>оценка периода формирования урожая 2024 </a:t>
            </a:r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</a:rPr>
              <a:t>года</a:t>
            </a:r>
            <a:endParaRPr lang="ru-RU" sz="1400" b="1" u="sng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400" b="1" u="sng" dirty="0">
                <a:solidFill>
                  <a:schemeClr val="accent1">
                    <a:lumMod val="50000"/>
                  </a:schemeClr>
                </a:solidFill>
              </a:rPr>
              <a:t>Краткие предварительные итоги уборки урожая по состоянию на 6 августа 2024 года</a:t>
            </a:r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ru-RU" sz="1400" b="1" u="sng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400" b="1" u="sng" dirty="0">
                <a:solidFill>
                  <a:schemeClr val="accent1">
                    <a:lumMod val="50000"/>
                  </a:schemeClr>
                </a:solidFill>
              </a:rPr>
              <a:t>Биологические особенности и требования озимой пшеницы к основным факторам внешней среды</a:t>
            </a:r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</a:rPr>
              <a:t>Фазы роста и развития озимой пшеницы и их влияние на урожай.</a:t>
            </a:r>
          </a:p>
          <a:p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</a:rPr>
              <a:t>Требования озимой пшеницы к условиям возделывания</a:t>
            </a:r>
          </a:p>
          <a:p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</a:rPr>
              <a:t>Основные параметры сроков сева озимой пшеницы</a:t>
            </a:r>
          </a:p>
          <a:p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</a:rPr>
              <a:t>Характеристика наиболее распространенных сортов</a:t>
            </a:r>
          </a:p>
          <a:p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</a:rPr>
              <a:t>Характеристика перспективных сортов озимой мягкой пшеницы селекции ФНЦ агроэкологии РАН.</a:t>
            </a:r>
          </a:p>
          <a:p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перспективные сорта озимой пшеницы селекции АО «Щелково </a:t>
            </a:r>
            <a:r>
              <a:rPr lang="ru-RU" sz="1400" b="1" u="sng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Агрохим</a:t>
            </a:r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сортов по группам скороспелости по отношению к интенсификации возделывания:</a:t>
            </a:r>
          </a:p>
          <a:p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качеству семенного материала</a:t>
            </a:r>
          </a:p>
          <a:p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посевного материала и защита</a:t>
            </a:r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</a:rPr>
              <a:t> от вредных объектов</a:t>
            </a:r>
          </a:p>
          <a:p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</a:rPr>
              <a:t>Основные вредные объекты озимых культур и борьба с ними</a:t>
            </a:r>
            <a:r>
              <a:rPr lang="ru-RU" sz="1400" b="1" u="sng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14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</a:rPr>
              <a:t>Осеннее применение гербицидов </a:t>
            </a:r>
          </a:p>
          <a:p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</a:rPr>
              <a:t>Система применения удобрений</a:t>
            </a:r>
          </a:p>
          <a:p>
            <a:r>
              <a:rPr lang="ru-RU" sz="1400" b="1" u="sng" dirty="0" smtClean="0">
                <a:solidFill>
                  <a:schemeClr val="accent1">
                    <a:lumMod val="50000"/>
                  </a:schemeClr>
                </a:solidFill>
              </a:rPr>
              <a:t>Приемы восстановления растений после воздействия стрессовых факторов.	</a:t>
            </a:r>
          </a:p>
          <a:p>
            <a:r>
              <a:rPr lang="ru-RU" sz="1400" b="1" u="sng" dirty="0" smtClean="0">
                <a:solidFill>
                  <a:srgbClr val="002060"/>
                </a:solidFill>
              </a:rPr>
              <a:t>Результаты демонстрационных опытов  2024 год</a:t>
            </a:r>
            <a:r>
              <a:rPr lang="ru-RU" sz="1400" b="1" u="sng" dirty="0">
                <a:solidFill>
                  <a:srgbClr val="002060"/>
                </a:solidFill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676595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  <a:solidFill>
            <a:srgbClr val="002060"/>
          </a:solidFill>
          <a:ln w="76200">
            <a:solidFill>
              <a:srgbClr val="0066FF"/>
            </a:solidFill>
          </a:ln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Урожайность различных сортов озимой </a:t>
            </a: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пшеницы </a:t>
            </a:r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 зависимости от   предшественника по результатам уборки  2024 года (ООО </a:t>
            </a: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«Волжский Ударник</a:t>
            </a:r>
            <a:r>
              <a:rPr lang="ru-RU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» Чернышковского района), ц/га.</a:t>
            </a:r>
            <a:endParaRPr lang="ru-R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4275687"/>
              </p:ext>
            </p:extLst>
          </p:nvPr>
        </p:nvGraphicFramePr>
        <p:xfrm>
          <a:off x="-12318" y="1484784"/>
          <a:ext cx="9138583" cy="51313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47423"/>
                <a:gridCol w="2806466"/>
                <a:gridCol w="2584694"/>
              </a:tblGrid>
              <a:tr h="68241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сорта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Предшественник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6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 чёрный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Озимая пшеница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88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20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Алексеич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38,9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18,7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88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Граф 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33,2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88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2000" b="1" dirty="0" err="1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Еланчик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31,7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18,7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88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Княгиня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Ольга 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36,4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19,6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88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Победа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-75 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32,0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88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Таня 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36,6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20,2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3886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Юбилейная-100 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39,3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492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</a:t>
                      </a:r>
                      <a:r>
                        <a:rPr lang="ru-RU" sz="2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предшественнику: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19,3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9050" marR="19050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07083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isk D\ВСЕ  ФОТО\ФОТО ПОЛЕЙ\ОЗИМАЯ ПШЕНИЦА\фото 2012 6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2549"/>
            <a:ext cx="9144000" cy="685800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2780928"/>
            <a:ext cx="8061822" cy="769441"/>
          </a:xfrm>
          <a:prstGeom prst="rect">
            <a:avLst/>
          </a:prstGeom>
          <a:solidFill>
            <a:srgbClr val="92D050"/>
          </a:solidFill>
          <a:ln w="76200">
            <a:solidFill>
              <a:srgbClr val="00990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extrusionH="38100" prstMaterial="clear">
            <a:bevelT w="260350" h="50800" prst="angle"/>
            <a:bevelB prst="softRound"/>
          </a:sp3d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Благодарю за внимание</a:t>
            </a:r>
            <a:endParaRPr lang="ru-RU" sz="4400" dirty="0">
              <a:solidFill>
                <a:schemeClr val="accent6">
                  <a:lumMod val="60000"/>
                  <a:lumOff val="40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902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ФОТО 2023-2024 гг\сев озимых\16617487087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0" y="3789040"/>
            <a:ext cx="8928992" cy="2880360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Font typeface="Wingdings 2"/>
              <a:buNone/>
            </a:pPr>
            <a:endParaRPr lang="ru-RU" sz="5500" b="1" dirty="0" smtClean="0">
              <a:solidFill>
                <a:srgbClr val="FFFF00"/>
              </a:solidFill>
            </a:endParaRPr>
          </a:p>
          <a:p>
            <a:pPr marL="0" indent="0" algn="ctr">
              <a:buFont typeface="Wingdings 2"/>
              <a:buNone/>
            </a:pPr>
            <a:r>
              <a:rPr lang="ru-RU" sz="6400" b="1" dirty="0" smtClean="0">
                <a:solidFill>
                  <a:srgbClr val="FFFF00"/>
                </a:solidFill>
              </a:rPr>
              <a:t>Правильно выбранный срок сева с учётом  всех агроклиматических факторов и агрофизических показателей состояния почвы – один из существенных и практически без затратных рычагов повышения урожайности</a:t>
            </a:r>
            <a:r>
              <a:rPr lang="ru-RU" sz="6400" b="1" dirty="0">
                <a:solidFill>
                  <a:srgbClr val="002060"/>
                </a:solidFill>
              </a:rPr>
              <a:t> </a:t>
            </a:r>
            <a:r>
              <a:rPr lang="ru-RU" sz="6400" b="1" dirty="0" smtClean="0">
                <a:solidFill>
                  <a:srgbClr val="FFFF00"/>
                </a:solidFill>
              </a:rPr>
              <a:t>и является </a:t>
            </a:r>
            <a:r>
              <a:rPr lang="ru-RU" sz="6400" b="1" dirty="0">
                <a:solidFill>
                  <a:srgbClr val="FFFF00"/>
                </a:solidFill>
              </a:rPr>
              <a:t>фактором, который невозможно заменить или компенсировать другими факторами – удобрениями, стимуляторами, средствами </a:t>
            </a:r>
            <a:r>
              <a:rPr lang="ru-RU" sz="6400" b="1" dirty="0" smtClean="0">
                <a:solidFill>
                  <a:srgbClr val="FFFF00"/>
                </a:solidFill>
              </a:rPr>
              <a:t>защиты.  </a:t>
            </a:r>
          </a:p>
          <a:p>
            <a:pPr marL="0" indent="0" algn="ctr">
              <a:buNone/>
            </a:pPr>
            <a:r>
              <a:rPr lang="ru-RU" sz="6400" b="1" dirty="0" smtClean="0">
                <a:solidFill>
                  <a:schemeClr val="bg1"/>
                </a:solidFill>
              </a:rPr>
              <a:t>Доля </a:t>
            </a:r>
            <a:r>
              <a:rPr lang="ru-RU" sz="6400" b="1" dirty="0">
                <a:solidFill>
                  <a:schemeClr val="bg1"/>
                </a:solidFill>
              </a:rPr>
              <a:t>сроков сева в общей сумме влияния всех агротехнических факторов осеннего периода на густоту стеблестоя и состояния растений перед уходом в зиму составляет более 50 %. </a:t>
            </a:r>
            <a:br>
              <a:rPr lang="ru-RU" sz="6400" b="1" dirty="0">
                <a:solidFill>
                  <a:schemeClr val="bg1"/>
                </a:solidFill>
              </a:rPr>
            </a:br>
            <a:r>
              <a:rPr lang="ru-RU" sz="6400" b="1" dirty="0" smtClean="0">
                <a:solidFill>
                  <a:srgbClr val="FFFF00"/>
                </a:solidFill>
              </a:rPr>
              <a:t>Задача технологов должна сводиться к грамотному определению сроков сева с целью формирования оптимальных параметров растений  к моменту перехода среднесуточной температуры воздуха через +5</a:t>
            </a:r>
            <a:r>
              <a:rPr lang="ru-RU" sz="6400" b="1" baseline="30000" dirty="0" smtClean="0">
                <a:solidFill>
                  <a:srgbClr val="FFFF00"/>
                </a:solidFill>
              </a:rPr>
              <a:t>о</a:t>
            </a:r>
            <a:r>
              <a:rPr lang="ru-RU" sz="6400" b="1" dirty="0" smtClean="0">
                <a:solidFill>
                  <a:srgbClr val="FFFF00"/>
                </a:solidFill>
              </a:rPr>
              <a:t>С, так как степень развития озимых  перед уходом в зиму влияет на формирование </a:t>
            </a:r>
            <a:r>
              <a:rPr lang="ru-RU" sz="6400" b="1" dirty="0">
                <a:solidFill>
                  <a:srgbClr val="FFFF00"/>
                </a:solidFill>
              </a:rPr>
              <a:t>элементов продуктивности </a:t>
            </a:r>
            <a:r>
              <a:rPr lang="ru-RU" sz="6400" b="1" dirty="0" smtClean="0">
                <a:solidFill>
                  <a:srgbClr val="FFFF00"/>
                </a:solidFill>
              </a:rPr>
              <a:t>и на степень морозостойкости </a:t>
            </a:r>
            <a:r>
              <a:rPr lang="ru-RU" sz="6400" b="1" dirty="0">
                <a:solidFill>
                  <a:srgbClr val="FFFF00"/>
                </a:solidFill>
              </a:rPr>
              <a:t>посевов </a:t>
            </a:r>
            <a:endParaRPr lang="ru-RU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29026" y="37804"/>
            <a:ext cx="8424936" cy="65489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02060"/>
                </a:solidFill>
              </a:rPr>
              <a:t>Сроки сева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92696"/>
            <a:ext cx="8892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 algn="ctr">
              <a:buFont typeface="Wingdings 2"/>
              <a:buNone/>
            </a:pPr>
            <a:r>
              <a:rPr lang="ru-RU" b="1" dirty="0">
                <a:solidFill>
                  <a:srgbClr val="002060"/>
                </a:solidFill>
              </a:rPr>
              <a:t>Озимая пшеница в условиях Волгоградской области отличается повышенной реакцией на сроки сева и среди технологических приёмов срок сева является важнейшим элементом  в технологии возделывания.</a:t>
            </a:r>
          </a:p>
        </p:txBody>
      </p:sp>
    </p:spTree>
    <p:extLst>
      <p:ext uri="{BB962C8B-B14F-4D97-AF65-F5344CB8AC3E}">
        <p14:creationId xmlns:p14="http://schemas.microsoft.com/office/powerpoint/2010/main" val="3786200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5" y="758064"/>
            <a:ext cx="6948264" cy="2242513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/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200" b="1" u="sng" dirty="0" smtClean="0">
                <a:solidFill>
                  <a:srgbClr val="002060"/>
                </a:solidFill>
              </a:rPr>
              <a:t>Оптимальные параметры </a:t>
            </a:r>
            <a:r>
              <a:rPr lang="ru-RU" sz="2200" u="sng" dirty="0" smtClean="0">
                <a:solidFill>
                  <a:srgbClr val="002060"/>
                </a:solidFill>
              </a:rPr>
              <a:t>растений </a:t>
            </a:r>
            <a:br>
              <a:rPr lang="ru-RU" sz="2200" u="sng" dirty="0" smtClean="0">
                <a:solidFill>
                  <a:srgbClr val="002060"/>
                </a:solidFill>
              </a:rPr>
            </a:br>
            <a:r>
              <a:rPr lang="ru-RU" sz="2200" u="sng" dirty="0" smtClean="0">
                <a:solidFill>
                  <a:srgbClr val="002060"/>
                </a:solidFill>
              </a:rPr>
              <a:t>озимой пшеницы  перед  уходом  в  зиму: </a:t>
            </a:r>
            <a:r>
              <a:rPr lang="ru-RU" sz="2200" dirty="0" smtClean="0">
                <a:solidFill>
                  <a:srgbClr val="002060"/>
                </a:solidFill>
              </a:rPr>
              <a:t/>
            </a:r>
            <a:br>
              <a:rPr lang="ru-RU" sz="22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фаза  развития </a:t>
            </a:r>
            <a:r>
              <a:rPr lang="ru-RU" sz="2200" dirty="0" smtClean="0">
                <a:solidFill>
                  <a:srgbClr val="C00000"/>
                </a:solidFill>
              </a:rPr>
              <a:t>- кущение;</a:t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количеством побегов на 1 растение - </a:t>
            </a:r>
            <a:r>
              <a:rPr lang="ru-RU" sz="2200" dirty="0" smtClean="0">
                <a:solidFill>
                  <a:srgbClr val="C00000"/>
                </a:solidFill>
              </a:rPr>
              <a:t>от 3до 5; </a:t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высота растений - </a:t>
            </a:r>
            <a:r>
              <a:rPr lang="ru-RU" sz="2200" dirty="0" smtClean="0">
                <a:solidFill>
                  <a:srgbClr val="C00000"/>
                </a:solidFill>
              </a:rPr>
              <a:t>25-30 см;</a:t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 содержанием сахаров в узлах кущения  </a:t>
            </a:r>
            <a:r>
              <a:rPr lang="ru-RU" sz="2200" dirty="0" smtClean="0">
                <a:solidFill>
                  <a:srgbClr val="C00000"/>
                </a:solidFill>
              </a:rPr>
              <a:t>25 - 35 %</a:t>
            </a:r>
            <a:br>
              <a:rPr lang="ru-RU" sz="22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/>
            </a:r>
            <a:br>
              <a:rPr lang="ru-RU" sz="2200" dirty="0" smtClean="0">
                <a:solidFill>
                  <a:srgbClr val="C00000"/>
                </a:solidFill>
              </a:rPr>
            </a:b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0" y="3933056"/>
            <a:ext cx="9144000" cy="275411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Период от посева до появления всходов - </a:t>
            </a:r>
            <a:r>
              <a:rPr lang="ru-RU" sz="1600" b="1" dirty="0" smtClean="0">
                <a:solidFill>
                  <a:srgbClr val="C00000"/>
                </a:solidFill>
              </a:rPr>
              <a:t>5-6 дней;</a:t>
            </a:r>
            <a:endParaRPr lang="ru-RU" sz="1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1600" b="1" dirty="0">
                <a:solidFill>
                  <a:srgbClr val="002060"/>
                </a:solidFill>
              </a:rPr>
              <a:t>Период от </a:t>
            </a:r>
            <a:r>
              <a:rPr lang="ru-RU" sz="1600" b="1" dirty="0" smtClean="0">
                <a:solidFill>
                  <a:srgbClr val="002060"/>
                </a:solidFill>
              </a:rPr>
              <a:t>появления </a:t>
            </a:r>
            <a:r>
              <a:rPr lang="ru-RU" sz="1600" b="1" dirty="0">
                <a:solidFill>
                  <a:srgbClr val="002060"/>
                </a:solidFill>
              </a:rPr>
              <a:t>всходов д</a:t>
            </a:r>
            <a:r>
              <a:rPr lang="ru-RU" sz="1600" b="1" dirty="0" smtClean="0">
                <a:solidFill>
                  <a:srgbClr val="002060"/>
                </a:solidFill>
              </a:rPr>
              <a:t>о начала кущения</a:t>
            </a:r>
            <a:r>
              <a:rPr lang="ru-RU" sz="1600" b="1" dirty="0">
                <a:solidFill>
                  <a:srgbClr val="002060"/>
                </a:solidFill>
              </a:rPr>
              <a:t> 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>
                <a:solidFill>
                  <a:srgbClr val="002060"/>
                </a:solidFill>
              </a:rPr>
              <a:t>- </a:t>
            </a:r>
            <a:r>
              <a:rPr lang="ru-RU" sz="1600" b="1" dirty="0" smtClean="0">
                <a:solidFill>
                  <a:srgbClr val="002060"/>
                </a:solidFill>
              </a:rPr>
              <a:t>около   </a:t>
            </a:r>
            <a:r>
              <a:rPr lang="ru-RU" sz="1600" b="1" dirty="0" smtClean="0">
                <a:solidFill>
                  <a:srgbClr val="C00000"/>
                </a:solidFill>
              </a:rPr>
              <a:t>15 </a:t>
            </a:r>
            <a:r>
              <a:rPr lang="ru-RU" sz="1600" b="1" dirty="0">
                <a:solidFill>
                  <a:srgbClr val="C00000"/>
                </a:solidFill>
              </a:rPr>
              <a:t>дней </a:t>
            </a:r>
            <a:r>
              <a:rPr lang="ru-RU" sz="1600" b="1" dirty="0" smtClean="0">
                <a:solidFill>
                  <a:srgbClr val="C00000"/>
                </a:solidFill>
              </a:rPr>
              <a:t>;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endParaRPr lang="ru-RU" sz="16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1600" b="1" dirty="0">
                <a:solidFill>
                  <a:srgbClr val="002060"/>
                </a:solidFill>
              </a:rPr>
              <a:t>Продолжительность осеннего периода кущения при нормальных условиях </a:t>
            </a:r>
            <a:r>
              <a:rPr lang="ru-RU" sz="1600" b="1" dirty="0" smtClean="0">
                <a:solidFill>
                  <a:srgbClr val="002060"/>
                </a:solidFill>
              </a:rPr>
              <a:t>- </a:t>
            </a:r>
            <a:r>
              <a:rPr lang="ru-RU" sz="1600" b="1" dirty="0" smtClean="0">
                <a:solidFill>
                  <a:srgbClr val="C00000"/>
                </a:solidFill>
              </a:rPr>
              <a:t>20-30 </a:t>
            </a:r>
            <a:r>
              <a:rPr lang="ru-RU" sz="1600" b="1" dirty="0">
                <a:solidFill>
                  <a:srgbClr val="C00000"/>
                </a:solidFill>
              </a:rPr>
              <a:t>дней 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  <a:endParaRPr lang="ru-RU" sz="16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002060"/>
                </a:solidFill>
              </a:rPr>
              <a:t>Продолжительность прохождения 1 и </a:t>
            </a:r>
            <a:r>
              <a:rPr lang="ru-RU" sz="1600" b="1" dirty="0">
                <a:solidFill>
                  <a:srgbClr val="002060"/>
                </a:solidFill>
              </a:rPr>
              <a:t>2 </a:t>
            </a:r>
            <a:r>
              <a:rPr lang="ru-RU" sz="1600" b="1" dirty="0" smtClean="0">
                <a:solidFill>
                  <a:srgbClr val="002060"/>
                </a:solidFill>
              </a:rPr>
              <a:t>этапов </a:t>
            </a:r>
            <a:r>
              <a:rPr lang="ru-RU" sz="1600" b="1" dirty="0">
                <a:solidFill>
                  <a:srgbClr val="002060"/>
                </a:solidFill>
              </a:rPr>
              <a:t>закаливания </a:t>
            </a:r>
            <a:r>
              <a:rPr lang="ru-RU" sz="1600" b="1" dirty="0" smtClean="0">
                <a:solidFill>
                  <a:srgbClr val="002060"/>
                </a:solidFill>
              </a:rPr>
              <a:t>растений -  </a:t>
            </a:r>
            <a:r>
              <a:rPr lang="ru-RU" sz="1600" b="1" dirty="0" smtClean="0">
                <a:solidFill>
                  <a:srgbClr val="C00000"/>
                </a:solidFill>
              </a:rPr>
              <a:t>20-25 дней</a:t>
            </a:r>
            <a:r>
              <a:rPr lang="ru-RU" sz="1600" b="1" dirty="0" smtClean="0">
                <a:solidFill>
                  <a:srgbClr val="002060"/>
                </a:solidFill>
              </a:rPr>
              <a:t> </a:t>
            </a:r>
          </a:p>
          <a:p>
            <a:pPr marL="0" indent="0" algn="ctr">
              <a:buNone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1800" b="1" i="1" dirty="0" smtClean="0">
                <a:solidFill>
                  <a:srgbClr val="C00000"/>
                </a:solidFill>
              </a:rPr>
              <a:t>Это соответствует среднемноголетним календарным срокам сева </a:t>
            </a:r>
            <a:br>
              <a:rPr lang="ru-RU" sz="1800" b="1" i="1" dirty="0" smtClean="0">
                <a:solidFill>
                  <a:srgbClr val="C00000"/>
                </a:solidFill>
              </a:rPr>
            </a:br>
            <a:r>
              <a:rPr lang="ru-RU" sz="1800" b="1" i="1" u="sng" dirty="0" smtClean="0">
                <a:solidFill>
                  <a:srgbClr val="C00000"/>
                </a:solidFill>
              </a:rPr>
              <a:t>с 25 августа по 12 сентября</a:t>
            </a:r>
            <a:r>
              <a:rPr lang="ru-RU" sz="1800" b="1" u="sng" dirty="0" smtClean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67923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Принципы</a:t>
            </a:r>
            <a:r>
              <a:rPr lang="ru-RU" sz="2000" b="1" i="1" dirty="0">
                <a:solidFill>
                  <a:schemeClr val="bg1"/>
                </a:solidFill>
                <a:latin typeface="Arial Black" panose="020B0A04020102020204" pitchFamily="34" charset="0"/>
              </a:rPr>
              <a:t>, правила и подходы  к выбору сроков сева </a:t>
            </a:r>
            <a:endParaRPr lang="ru-R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2" descr="C:\Users\User\Desktop\СТАТЬЯ И ФОТО\ФОТО 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07" t="6753" r="39939" b="35197"/>
          <a:stretch/>
        </p:blipFill>
        <p:spPr bwMode="auto">
          <a:xfrm>
            <a:off x="7071098" y="784771"/>
            <a:ext cx="2057060" cy="228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07" y="3078531"/>
            <a:ext cx="9039585" cy="64633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Для формирования данных параметров от начала сева до завершения 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>
                <a:solidFill>
                  <a:schemeClr val="bg1"/>
                </a:solidFill>
              </a:rPr>
              <a:t>второго этапа закаливания  требуется </a:t>
            </a:r>
            <a:r>
              <a:rPr lang="ru-RU" b="1" i="1" dirty="0" smtClean="0">
                <a:solidFill>
                  <a:schemeClr val="bg1"/>
                </a:solidFill>
              </a:rPr>
              <a:t>порядка  </a:t>
            </a:r>
            <a:r>
              <a:rPr lang="ru-RU" b="1" i="1" dirty="0" smtClean="0">
                <a:solidFill>
                  <a:srgbClr val="FFFF00"/>
                </a:solidFill>
              </a:rPr>
              <a:t>60 </a:t>
            </a:r>
            <a:r>
              <a:rPr lang="ru-RU" b="1" i="1" dirty="0">
                <a:solidFill>
                  <a:srgbClr val="FFFF00"/>
                </a:solidFill>
              </a:rPr>
              <a:t>-70 дней.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571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4" y="5877272"/>
            <a:ext cx="9004008" cy="864096"/>
          </a:xfrm>
          <a:solidFill>
            <a:schemeClr val="bg2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2000" i="1" dirty="0" smtClean="0">
                <a:solidFill>
                  <a:srgbClr val="002060"/>
                </a:solidFill>
              </a:rPr>
              <a:t/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При </a:t>
            </a:r>
            <a:r>
              <a:rPr lang="ru-RU" sz="2000" i="1" dirty="0">
                <a:solidFill>
                  <a:srgbClr val="002060"/>
                </a:solidFill>
                <a:latin typeface="Arial Black" panose="020B0A04020102020204" pitchFamily="34" charset="0"/>
              </a:rPr>
              <a:t>достаточном увлажнении посев озимых по всем предшественникам осуществляется в оптимальные сроки.  </a:t>
            </a:r>
            <a: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ru-RU" sz="20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950116"/>
              </p:ext>
            </p:extLst>
          </p:nvPr>
        </p:nvGraphicFramePr>
        <p:xfrm>
          <a:off x="0" y="0"/>
          <a:ext cx="9110267" cy="576215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103977"/>
                <a:gridCol w="1409074"/>
                <a:gridCol w="1298608"/>
                <a:gridCol w="1298608"/>
              </a:tblGrid>
              <a:tr h="90872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Рекомендуемые  </a:t>
                      </a:r>
                      <a:r>
                        <a:rPr lang="ru-RU" sz="1800" b="1" u="sng" dirty="0" smtClean="0">
                          <a:solidFill>
                            <a:srgbClr val="C00000"/>
                          </a:solidFill>
                        </a:rPr>
                        <a:t>среднемноголетние  календарные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FFFF00"/>
                          </a:solidFill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оптимальные и допустимые сроки сева озимых культур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015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</a:rPr>
                        <a:t>Почвенно-климатическая зона,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</a:rPr>
                        <a:t>административный район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Рекомендуемые сроки посева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27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допустимые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ранние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</a:rPr>
                        <a:t>оптимальные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допустимые поздние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  <a:tr h="12311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Степная зона черноземных почв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Алексеевский,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</a:rPr>
                        <a:t>Даниловский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, Еланский, 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</a:rPr>
                        <a:t>Киквидзенский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</a:rPr>
                        <a:t>Кумылженский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, Михайловский, Нехаевский, Новоаннинский,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</a:rPr>
                        <a:t>Руднянский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, Урюпинский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20.08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25.08-05.09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10.09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7306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Сухостепная  зона темно-каштановых почв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</a:rPr>
                        <a:t>Жирновский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</a:rPr>
                        <a:t>Клетский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, Котовский, Ольховский,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</a:rPr>
                        <a:t>Серафимовичский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, Флоровский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22.08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27.08-7.09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12.09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148144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Сухостепная зона каштановых почв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</a:rPr>
                        <a:t>Городищенский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</a:rPr>
                        <a:t>Дубовский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</a:rPr>
                        <a:t>Иловлинский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, Калачев-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</a:rPr>
                        <a:t>ский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</a:rPr>
                        <a:t>Камышинский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</a:rPr>
                        <a:t>Котельниковский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, Октябрьский,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</a:rPr>
                        <a:t>Суровикинский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, Чернышковский, Быковский, Николаевский,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</a:rPr>
                        <a:t>Палласовский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</a:rPr>
                        <a:t>Старополтавский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effectLst/>
                        </a:rPr>
                        <a:t>25.08</a:t>
                      </a:r>
                      <a:endParaRPr lang="ru-RU" sz="1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30.08-10.09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15.09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  <a:tr h="7306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Полупустынная зона светло-каштановых почв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Ленинский,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</a:rPr>
                        <a:t>Палласовский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 (южная часть),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</a:rPr>
                        <a:t>Светло-</a:t>
                      </a:r>
                      <a:r>
                        <a:rPr lang="ru-RU" sz="1400" dirty="0" err="1" smtClean="0">
                          <a:solidFill>
                            <a:srgbClr val="002060"/>
                          </a:solidFill>
                          <a:effectLst/>
                        </a:rPr>
                        <a:t>рский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ru-RU" sz="1400" dirty="0" err="1">
                          <a:solidFill>
                            <a:srgbClr val="002060"/>
                          </a:solidFill>
                          <a:effectLst/>
                        </a:rPr>
                        <a:t>Среднеахтубинский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25.08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01.09-12.09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</a:rPr>
                        <a:t>17.09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1911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isk D\ВСЕ  ФОТО\ФОТО ПОЛЕЙ\ОЗИМАЯ ПШЕНИЦА\Состояние озимых\Калининское\P10004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7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1554340"/>
            <a:ext cx="7272808" cy="37856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137160" indent="0" algn="ctr">
              <a:buNone/>
            </a:pPr>
            <a:r>
              <a:rPr lang="ru-RU" sz="2000" b="1" dirty="0">
                <a:solidFill>
                  <a:srgbClr val="002060"/>
                </a:solidFill>
              </a:rPr>
              <a:t>Каждый сельскохозяйственный год по-своему уникален, не похож на предыдущий. Поэтому  невозможно составить абсолютно универсальные и применимые для каждого года и для каждого хозяйства рекомендации.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13716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Но </a:t>
            </a:r>
            <a:r>
              <a:rPr lang="ru-RU" sz="2000" b="1" dirty="0">
                <a:solidFill>
                  <a:srgbClr val="002060"/>
                </a:solidFill>
              </a:rPr>
              <a:t>есть общие технологические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13716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принципы</a:t>
            </a:r>
            <a:r>
              <a:rPr lang="ru-RU" sz="2000" b="1" dirty="0">
                <a:solidFill>
                  <a:srgbClr val="C00000"/>
                </a:solidFill>
              </a:rPr>
              <a:t>, правила и подходы 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marL="13716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к </a:t>
            </a:r>
            <a:r>
              <a:rPr lang="ru-RU" sz="2000" b="1" dirty="0">
                <a:solidFill>
                  <a:srgbClr val="002060"/>
                </a:solidFill>
              </a:rPr>
              <a:t>выбору сроков </a:t>
            </a:r>
            <a:r>
              <a:rPr lang="ru-RU" sz="2000" b="1" dirty="0" smtClean="0">
                <a:solidFill>
                  <a:srgbClr val="002060"/>
                </a:solidFill>
              </a:rPr>
              <a:t>и способов сева</a:t>
            </a:r>
            <a:r>
              <a:rPr lang="ru-RU" sz="2000" b="1" dirty="0">
                <a:solidFill>
                  <a:srgbClr val="002060"/>
                </a:solidFill>
              </a:rPr>
              <a:t>, норм высева и глубины сева, к подбору сортов, к </a:t>
            </a:r>
            <a:r>
              <a:rPr lang="ru-RU" sz="2000" b="1" dirty="0" smtClean="0">
                <a:solidFill>
                  <a:srgbClr val="002060"/>
                </a:solidFill>
              </a:rPr>
              <a:t>применению </a:t>
            </a:r>
            <a:r>
              <a:rPr lang="ru-RU" sz="2000" b="1" dirty="0">
                <a:solidFill>
                  <a:srgbClr val="002060"/>
                </a:solidFill>
              </a:rPr>
              <a:t>минеральных удобрений,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13716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которые </a:t>
            </a:r>
            <a:r>
              <a:rPr lang="ru-RU" sz="2000" b="1" dirty="0">
                <a:solidFill>
                  <a:srgbClr val="C00000"/>
                </a:solidFill>
              </a:rPr>
              <a:t>необходимо применять,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marL="13716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учитывая </a:t>
            </a:r>
            <a:r>
              <a:rPr lang="ru-RU" sz="2000" b="1" dirty="0">
                <a:solidFill>
                  <a:srgbClr val="C00000"/>
                </a:solidFill>
              </a:rPr>
              <a:t>складывающиеся условия</a:t>
            </a:r>
            <a:r>
              <a:rPr lang="ru-RU" sz="2000" b="1" dirty="0" smtClean="0">
                <a:solidFill>
                  <a:srgbClr val="C00000"/>
                </a:solidFill>
              </a:rPr>
              <a:t>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61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6322714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3021" y="3717032"/>
            <a:ext cx="4267792" cy="2952327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Оптимальный срок сева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имеет </a:t>
            </a:r>
            <a:r>
              <a:rPr lang="ru-RU" sz="3600" b="1" dirty="0">
                <a:solidFill>
                  <a:srgbClr val="002060"/>
                </a:solidFill>
              </a:rPr>
              <a:t>высокую степень реализации </a:t>
            </a:r>
            <a:endParaRPr lang="ru-RU" sz="36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при </a:t>
            </a:r>
            <a:r>
              <a:rPr lang="ru-RU" sz="3600" b="1" dirty="0">
                <a:solidFill>
                  <a:srgbClr val="002060"/>
                </a:solidFill>
              </a:rPr>
              <a:t>достаточной влагообеспеченности посевного и пахотного слоев </a:t>
            </a:r>
            <a:r>
              <a:rPr lang="ru-RU" sz="3600" b="1" dirty="0" smtClean="0">
                <a:solidFill>
                  <a:srgbClr val="002060"/>
                </a:solidFill>
              </a:rPr>
              <a:t>почвы</a:t>
            </a:r>
          </a:p>
          <a:p>
            <a:pPr marL="0" indent="0" algn="ctr">
              <a:buNone/>
            </a:pPr>
            <a:r>
              <a:rPr lang="ru-RU" sz="3200" dirty="0">
                <a:solidFill>
                  <a:srgbClr val="002060"/>
                </a:solidFill>
              </a:rPr>
              <a:t/>
            </a:r>
            <a:br>
              <a:rPr lang="ru-RU" sz="3200" dirty="0">
                <a:solidFill>
                  <a:srgbClr val="002060"/>
                </a:solidFill>
              </a:rPr>
            </a:br>
            <a:endParaRPr lang="ru-RU" sz="3200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User\Desktop\IMG-20230818-WA00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1" t="64436" r="-479"/>
          <a:stretch/>
        </p:blipFill>
        <p:spPr bwMode="auto">
          <a:xfrm>
            <a:off x="138631" y="132134"/>
            <a:ext cx="4435994" cy="3224858"/>
          </a:xfrm>
          <a:prstGeom prst="rect">
            <a:avLst/>
          </a:prstGeom>
          <a:noFill/>
          <a:ln w="57150">
            <a:solidFill>
              <a:srgbClr val="CC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IMG_20240719_090407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692696"/>
            <a:ext cx="4283968" cy="5711957"/>
          </a:xfrm>
          <a:prstGeom prst="rect">
            <a:avLst/>
          </a:prstGeom>
          <a:noFill/>
          <a:ln w="76200">
            <a:solidFill>
              <a:srgbClr val="FF99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10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80920" cy="936104"/>
          </a:xfrm>
          <a:solidFill>
            <a:srgbClr val="002060"/>
          </a:solidFill>
          <a:ln w="5715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marL="0" indent="0"/>
            <a:r>
              <a:rPr lang="ru-RU" sz="24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Оптимальные 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параметры 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агрофизического </a:t>
            </a:r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состояния </a:t>
            </a:r>
            <a:r>
              <a:rPr lang="ru-RU" sz="2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почвы</a:t>
            </a:r>
            <a:endParaRPr lang="ru-RU" sz="2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517632" cy="504056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altLang="ru-RU" sz="2900" u="sng" dirty="0">
                <a:solidFill>
                  <a:srgbClr val="002060"/>
                </a:solidFill>
                <a:latin typeface="Arial Black" panose="020B0A04020102020204" pitchFamily="34" charset="0"/>
              </a:rPr>
              <a:t>Критерии оптимальной </a:t>
            </a:r>
            <a:r>
              <a:rPr lang="ru-RU" altLang="ru-RU" sz="2900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влагообеспеченности</a:t>
            </a:r>
          </a:p>
          <a:p>
            <a:pPr marL="0" indent="0" algn="ctr">
              <a:buNone/>
              <a:defRPr/>
            </a:pPr>
            <a:r>
              <a:rPr lang="ru-RU" altLang="ru-RU" b="1" u="sng" dirty="0" smtClean="0">
                <a:solidFill>
                  <a:srgbClr val="002060"/>
                </a:solidFill>
              </a:rPr>
              <a:t>Влагообеспеченность </a:t>
            </a:r>
            <a:r>
              <a:rPr lang="ru-RU" altLang="ru-RU" b="1" u="sng" dirty="0">
                <a:solidFill>
                  <a:srgbClr val="002060"/>
                </a:solidFill>
              </a:rPr>
              <a:t>требуемая</a:t>
            </a:r>
            <a:r>
              <a:rPr lang="ru-RU" altLang="ru-RU" b="1" u="sng" dirty="0" smtClean="0">
                <a:solidFill>
                  <a:srgbClr val="002060"/>
                </a:solidFill>
              </a:rPr>
              <a:t>: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002060"/>
                </a:solidFill>
              </a:rPr>
              <a:t>Семена для набухания требуют 55-60%  воды от массы семени. </a:t>
            </a:r>
          </a:p>
          <a:p>
            <a:pPr marL="0" indent="0" algn="ctr">
              <a:buNone/>
            </a:pPr>
            <a:r>
              <a:rPr lang="ru-RU" b="1" i="1" dirty="0">
                <a:solidFill>
                  <a:srgbClr val="002060"/>
                </a:solidFill>
              </a:rPr>
              <a:t>Чтобы обеспечить дружные и полноценные всходы, необходимо </a:t>
            </a:r>
            <a:r>
              <a:rPr lang="ru-RU" b="1" i="1" dirty="0" smtClean="0">
                <a:solidFill>
                  <a:srgbClr val="002060"/>
                </a:solidFill>
              </a:rPr>
              <a:t>чтобы: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ru-RU" altLang="ru-RU" dirty="0" smtClean="0">
                <a:solidFill>
                  <a:srgbClr val="002060"/>
                </a:solidFill>
              </a:rPr>
              <a:t>​ </a:t>
            </a:r>
            <a:r>
              <a:rPr lang="ru-RU" altLang="ru-RU" dirty="0">
                <a:solidFill>
                  <a:srgbClr val="002060"/>
                </a:solidFill>
              </a:rPr>
              <a:t> </a:t>
            </a:r>
            <a:r>
              <a:rPr lang="ru-RU" altLang="ru-RU" dirty="0">
                <a:solidFill>
                  <a:srgbClr val="002060"/>
                </a:solidFill>
                <a:cs typeface="Aharoni" pitchFamily="2" charset="-79"/>
              </a:rPr>
              <a:t>а) </a:t>
            </a:r>
            <a:r>
              <a:rPr lang="ru-RU" b="1" i="1" dirty="0">
                <a:solidFill>
                  <a:srgbClr val="002060"/>
                </a:solidFill>
              </a:rPr>
              <a:t>содержание продуктивной влаги в  посевном  слое </a:t>
            </a:r>
            <a:r>
              <a:rPr lang="ru-RU" b="1" i="1" dirty="0" smtClean="0">
                <a:solidFill>
                  <a:srgbClr val="002060"/>
                </a:solidFill>
              </a:rPr>
              <a:t>почвы на </a:t>
            </a:r>
            <a:r>
              <a:rPr lang="ru-RU" b="1" i="1" dirty="0">
                <a:solidFill>
                  <a:srgbClr val="002060"/>
                </a:solidFill>
              </a:rPr>
              <a:t>момент сева </a:t>
            </a:r>
            <a:r>
              <a:rPr lang="ru-RU" b="1" i="1" dirty="0" smtClean="0">
                <a:solidFill>
                  <a:srgbClr val="002060"/>
                </a:solidFill>
              </a:rPr>
              <a:t>- </a:t>
            </a:r>
            <a:r>
              <a:rPr lang="ru-RU" b="1" i="1" dirty="0" smtClean="0">
                <a:solidFill>
                  <a:srgbClr val="C00000"/>
                </a:solidFill>
              </a:rPr>
              <a:t>не </a:t>
            </a:r>
            <a:r>
              <a:rPr lang="ru-RU" b="1" i="1" dirty="0">
                <a:solidFill>
                  <a:srgbClr val="C00000"/>
                </a:solidFill>
              </a:rPr>
              <a:t>менее 10 </a:t>
            </a:r>
            <a:r>
              <a:rPr lang="ru-RU" b="1" i="1" dirty="0" smtClean="0">
                <a:solidFill>
                  <a:srgbClr val="C00000"/>
                </a:solidFill>
              </a:rPr>
              <a:t>мм;</a:t>
            </a:r>
          </a:p>
          <a:p>
            <a:pPr marL="0" indent="0">
              <a:buNone/>
              <a:defRPr/>
            </a:pPr>
            <a:r>
              <a:rPr lang="ru-RU" altLang="ru-RU" b="1" dirty="0" smtClean="0">
                <a:solidFill>
                  <a:srgbClr val="002060"/>
                </a:solidFill>
                <a:cs typeface="Aharoni" pitchFamily="2" charset="-79"/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  <a:latin typeface="Times New Roman" pitchFamily="18" charset="0"/>
                <a:cs typeface="Aharoni" pitchFamily="2" charset="-79"/>
              </a:rPr>
              <a:t> </a:t>
            </a:r>
            <a:r>
              <a:rPr lang="ru-RU" altLang="ru-RU" dirty="0" smtClean="0">
                <a:solidFill>
                  <a:srgbClr val="002060"/>
                </a:solidFill>
                <a:cs typeface="Aharoni" pitchFamily="2" charset="-79"/>
              </a:rPr>
              <a:t>б</a:t>
            </a:r>
            <a:r>
              <a:rPr lang="ru-RU" altLang="ru-RU" dirty="0">
                <a:solidFill>
                  <a:srgbClr val="002060"/>
                </a:solidFill>
                <a:cs typeface="Aharoni" pitchFamily="2" charset="-79"/>
              </a:rPr>
              <a:t>) </a:t>
            </a:r>
            <a:r>
              <a:rPr lang="ru-RU" altLang="ru-RU" dirty="0" smtClean="0">
                <a:solidFill>
                  <a:srgbClr val="002060"/>
                </a:solidFill>
                <a:cs typeface="Aharoni" pitchFamily="2" charset="-79"/>
              </a:rPr>
              <a:t> в пахотном горизонте – </a:t>
            </a:r>
            <a:r>
              <a:rPr lang="ru-RU" altLang="ru-RU" b="1" dirty="0" smtClean="0">
                <a:solidFill>
                  <a:srgbClr val="C00000"/>
                </a:solidFill>
                <a:cs typeface="Aharoni" pitchFamily="2" charset="-79"/>
              </a:rPr>
              <a:t>20-30 мм;</a:t>
            </a:r>
          </a:p>
          <a:p>
            <a:pPr marL="0" indent="0">
              <a:buNone/>
              <a:defRPr/>
            </a:pPr>
            <a:r>
              <a:rPr lang="ru-RU" altLang="ru-RU" dirty="0" smtClean="0">
                <a:solidFill>
                  <a:srgbClr val="002060"/>
                </a:solidFill>
                <a:cs typeface="Aharoni" pitchFamily="2" charset="-79"/>
              </a:rPr>
              <a:t>  в) в </a:t>
            </a:r>
            <a:r>
              <a:rPr lang="ru-RU" altLang="ru-RU" dirty="0">
                <a:solidFill>
                  <a:srgbClr val="002060"/>
                </a:solidFill>
                <a:cs typeface="Aharoni" pitchFamily="2" charset="-79"/>
              </a:rPr>
              <a:t>метровом слое </a:t>
            </a:r>
            <a:r>
              <a:rPr lang="ru-RU" altLang="ru-RU" dirty="0" smtClean="0">
                <a:solidFill>
                  <a:srgbClr val="002060"/>
                </a:solidFill>
                <a:cs typeface="Aharoni" pitchFamily="2" charset="-79"/>
              </a:rPr>
              <a:t> - </a:t>
            </a:r>
            <a:r>
              <a:rPr lang="ru-RU" altLang="ru-RU" b="1" dirty="0" smtClean="0">
                <a:solidFill>
                  <a:srgbClr val="002060"/>
                </a:solidFill>
                <a:cs typeface="Aharoni" pitchFamily="2" charset="-79"/>
              </a:rPr>
              <a:t> </a:t>
            </a:r>
            <a:r>
              <a:rPr lang="ru-RU" altLang="ru-RU" b="1" dirty="0">
                <a:solidFill>
                  <a:srgbClr val="C00000"/>
                </a:solidFill>
                <a:latin typeface="Times New Roman" pitchFamily="18" charset="0"/>
                <a:cs typeface="Aharoni" pitchFamily="2" charset="-79"/>
              </a:rPr>
              <a:t>130-140 мм;</a:t>
            </a:r>
            <a:r>
              <a:rPr lang="ru-RU" altLang="ru-RU" dirty="0">
                <a:solidFill>
                  <a:srgbClr val="C00000"/>
                </a:solidFill>
                <a:latin typeface="Times New Roman" pitchFamily="18" charset="0"/>
                <a:cs typeface="Aharoni" pitchFamily="2" charset="-79"/>
              </a:rPr>
              <a:t> </a:t>
            </a:r>
          </a:p>
          <a:p>
            <a:pPr marL="0" indent="0">
              <a:buNone/>
              <a:defRPr/>
            </a:pPr>
            <a:r>
              <a:rPr lang="ru-RU" altLang="ru-RU" dirty="0" smtClean="0">
                <a:solidFill>
                  <a:srgbClr val="002060"/>
                </a:solidFill>
                <a:cs typeface="Aharoni" pitchFamily="2" charset="-79"/>
              </a:rPr>
              <a:t>  в</a:t>
            </a:r>
            <a:r>
              <a:rPr lang="ru-RU" altLang="ru-RU" dirty="0">
                <a:solidFill>
                  <a:srgbClr val="002060"/>
                </a:solidFill>
                <a:cs typeface="Aharoni" pitchFamily="2" charset="-79"/>
              </a:rPr>
              <a:t>) на момент осеннего развития содержание продуктивной влаги в пахотном слое (0 -30 см</a:t>
            </a:r>
            <a:r>
              <a:rPr lang="ru-RU" altLang="ru-RU" dirty="0" smtClean="0">
                <a:solidFill>
                  <a:srgbClr val="002060"/>
                </a:solidFill>
                <a:cs typeface="Aharoni" pitchFamily="2" charset="-79"/>
              </a:rPr>
              <a:t>)  </a:t>
            </a:r>
            <a:r>
              <a:rPr lang="ru-RU" altLang="ru-RU" dirty="0">
                <a:solidFill>
                  <a:srgbClr val="002060"/>
                </a:solidFill>
                <a:cs typeface="Aharoni" pitchFamily="2" charset="-79"/>
              </a:rPr>
              <a:t>- </a:t>
            </a:r>
            <a:r>
              <a:rPr lang="ru-RU" altLang="ru-RU" b="1" dirty="0">
                <a:solidFill>
                  <a:srgbClr val="C00000"/>
                </a:solidFill>
                <a:cs typeface="Aharoni" pitchFamily="2" charset="-79"/>
              </a:rPr>
              <a:t>30-50 мм</a:t>
            </a:r>
            <a:r>
              <a:rPr lang="ru-RU" altLang="ru-RU" dirty="0">
                <a:solidFill>
                  <a:srgbClr val="002060"/>
                </a:solidFill>
                <a:cs typeface="Aharoni" pitchFamily="2" charset="-79"/>
              </a:rPr>
              <a:t>; 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sz="3100" b="1" i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altLang="ru-RU" sz="2600" b="1" u="sng" dirty="0" smtClean="0">
                <a:solidFill>
                  <a:srgbClr val="002060"/>
                </a:solidFill>
              </a:rPr>
              <a:t>От чего зависит влагообеспеченность посевного слоя?</a:t>
            </a:r>
          </a:p>
          <a:p>
            <a:pPr marL="0" indent="0" algn="ctr">
              <a:buNone/>
            </a:pPr>
            <a:endParaRPr lang="ru-RU" sz="2600" b="1" i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altLang="ru-RU" sz="2600" b="1" u="sng" dirty="0" smtClean="0">
                <a:solidFill>
                  <a:srgbClr val="002060"/>
                </a:solidFill>
              </a:rPr>
              <a:t>Влагообеспеченность зависит от количества выпавших осадков за весенне-летний период, от предшественника и мероприятий по подготовке предшественника.</a:t>
            </a:r>
            <a:endParaRPr lang="ru-RU" sz="26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16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2133977"/>
              </p:ext>
            </p:extLst>
          </p:nvPr>
        </p:nvGraphicFramePr>
        <p:xfrm>
          <a:off x="79299" y="1052736"/>
          <a:ext cx="9027651" cy="53321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6073"/>
                <a:gridCol w="976777"/>
                <a:gridCol w="854572"/>
                <a:gridCol w="854572"/>
                <a:gridCol w="1097259"/>
                <a:gridCol w="1098120"/>
                <a:gridCol w="1098120"/>
                <a:gridCol w="981079"/>
                <a:gridCol w="981079"/>
              </a:tblGrid>
              <a:tr h="93610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Станции</a:t>
                      </a:r>
                      <a:endParaRPr lang="ru-RU" sz="1200" dirty="0"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Максимальная температура поверхности почвы, ºС</a:t>
                      </a:r>
                      <a:endParaRPr lang="ru-RU" sz="1200" dirty="0"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vert="vert27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Осадки за: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период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 01.04 по </a:t>
                      </a:r>
                      <a:r>
                        <a:rPr lang="ru-RU" sz="1200" dirty="0" smtClean="0">
                          <a:effectLst/>
                        </a:rPr>
                        <a:t>20.08</a:t>
                      </a:r>
                      <a:endParaRPr lang="ru-RU" sz="1200" dirty="0"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Средний дефицит влажности воздуха </a:t>
                      </a:r>
                      <a:endParaRPr lang="ru-RU" sz="1200" dirty="0"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Средняя относи тельная влажность воздуха, %</a:t>
                      </a:r>
                      <a:endParaRPr lang="ru-RU" sz="1200" dirty="0"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Число дней с относи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тельной </a:t>
                      </a:r>
                      <a:r>
                        <a:rPr lang="ru-RU" sz="1200" dirty="0" err="1">
                          <a:effectLst/>
                        </a:rPr>
                        <a:t>влаж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ностью</a:t>
                      </a:r>
                      <a:r>
                        <a:rPr lang="ru-RU" sz="1200" dirty="0">
                          <a:effectLst/>
                        </a:rPr>
                        <a:t> воздуха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&lt;30%</a:t>
                      </a:r>
                      <a:endParaRPr lang="ru-RU" sz="1200" dirty="0"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Сумма эффективных и активных температур за период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 01.04 по 31.07 нарастающим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итогом выше:</a:t>
                      </a:r>
                      <a:endParaRPr lang="ru-RU" sz="1200" dirty="0"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4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мм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Lucida Sans Unicode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нормы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Lucida Sans Unicode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5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+5°</a:t>
                      </a:r>
                      <a:endParaRPr lang="ru-RU" sz="1200"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+10°</a:t>
                      </a:r>
                      <a:endParaRPr lang="ru-RU" sz="1200"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/>
                </a:tc>
              </a:tr>
              <a:tr h="221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Урюпинск</a:t>
                      </a:r>
                      <a:endParaRPr lang="ru-RU" sz="1200" b="1" dirty="0"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51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13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56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1672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2313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</a:tr>
              <a:tr h="221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Елань</a:t>
                      </a:r>
                      <a:endParaRPr lang="ru-RU" sz="1200" b="1" dirty="0"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55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53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1618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2258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</a:tr>
              <a:tr h="243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Рудня</a:t>
                      </a:r>
                      <a:endParaRPr lang="ru-RU" sz="1200" b="1"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63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54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1686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2326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</a:tr>
              <a:tr h="243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Новоаннинск</a:t>
                      </a:r>
                      <a:endParaRPr lang="ru-RU" sz="1200" b="1"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57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56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1730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2372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</a:tr>
              <a:tr h="243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Даниловка</a:t>
                      </a:r>
                      <a:endParaRPr lang="ru-RU" sz="1200" b="1"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60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131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55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1648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2288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</a:tr>
              <a:tr h="2031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Михайловка</a:t>
                      </a:r>
                      <a:endParaRPr lang="ru-RU" sz="1200" b="1" dirty="0"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62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52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1730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2371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</a:tr>
              <a:tr h="243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Серафимович</a:t>
                      </a:r>
                      <a:endParaRPr lang="ru-RU" sz="1200" b="1"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60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17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FF0000"/>
                          </a:solidFill>
                          <a:effectLst/>
                        </a:rPr>
                        <a:t>47</a:t>
                      </a:r>
                      <a:endParaRPr lang="ru-RU" sz="1200" b="1">
                        <a:solidFill>
                          <a:srgbClr val="FF000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1844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2487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</a:tr>
              <a:tr h="243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Камышин</a:t>
                      </a:r>
                      <a:endParaRPr lang="ru-RU" sz="1200" b="1"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57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15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52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1751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2393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</a:tr>
              <a:tr h="243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Ольховка</a:t>
                      </a:r>
                      <a:endParaRPr lang="ru-RU" sz="1200" b="1"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58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16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53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1699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2340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</a:tr>
              <a:tr h="263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Фролово</a:t>
                      </a:r>
                      <a:endParaRPr lang="ru-RU" sz="1200" b="1"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56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177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57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1735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2377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</a:tr>
              <a:tr h="243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Иловля</a:t>
                      </a:r>
                      <a:endParaRPr lang="ru-RU" sz="1200" b="1"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62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17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50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1842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2484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</a:tr>
              <a:tr h="243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Палласовка</a:t>
                      </a:r>
                      <a:endParaRPr lang="ru-RU" sz="1200" b="1"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57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16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52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7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1788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2430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</a:tr>
              <a:tr h="243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Волгоград</a:t>
                      </a:r>
                      <a:endParaRPr lang="ru-RU" sz="1200" b="1"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67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20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41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1932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2578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</a:tr>
              <a:tr h="243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Нижний Чир</a:t>
                      </a:r>
                      <a:endParaRPr lang="ru-RU" sz="1200" b="1"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58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18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47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8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1916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2561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</a:tr>
              <a:tr h="2637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Котельниково</a:t>
                      </a:r>
                      <a:endParaRPr lang="ru-RU" sz="1200" b="1"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59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20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44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9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1898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2543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</a:tr>
              <a:tr h="2435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Красноярский</a:t>
                      </a:r>
                      <a:endParaRPr lang="ru-RU" sz="1200" b="1"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56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0" marR="0" marT="0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2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effectLst/>
                        </a:rPr>
                        <a:t>-</a:t>
                      </a:r>
                      <a:endParaRPr lang="ru-RU" sz="12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Lucida Sans Unicode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188640"/>
            <a:ext cx="928801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Таблица метеорологических элементов за период весенне-летней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000" b="1" dirty="0">
                <a:solidFill>
                  <a:srgbClr val="002060"/>
                </a:solidFill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п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Lucida Sans Unicode" pitchFamily="34" charset="0"/>
                <a:cs typeface="Times New Roman" pitchFamily="18" charset="0"/>
              </a:rPr>
              <a:t>ериода парования, 2024 год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8195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0072E5"/>
      </a:hlink>
      <a:folHlink>
        <a:srgbClr val="B2B2B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2285</TotalTime>
  <Words>2902</Words>
  <Application>Microsoft Office PowerPoint</Application>
  <PresentationFormat>Экран (4:3)</PresentationFormat>
  <Paragraphs>1062</Paragraphs>
  <Slides>26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Апекс</vt:lpstr>
      <vt:lpstr>Презентация PowerPoint</vt:lpstr>
      <vt:lpstr>Презентация PowerPoint</vt:lpstr>
      <vt:lpstr>Презентация PowerPoint</vt:lpstr>
      <vt:lpstr>  Оптимальные параметры растений  озимой пшеницы  перед  уходом  в  зиму:  фаза  развития - кущение; количеством побегов на 1 растение - от 3до 5;  высота растений - 25-30 см;  содержанием сахаров в узлах кущения  25 - 35 %  </vt:lpstr>
      <vt:lpstr> При достаточном увлажнении посев озимых по всем предшественникам осуществляется в оптимальные сроки.   </vt:lpstr>
      <vt:lpstr>Презентация PowerPoint</vt:lpstr>
      <vt:lpstr>  </vt:lpstr>
      <vt:lpstr>Оптимальные параметры агрофизического состояния почвы</vt:lpstr>
      <vt:lpstr>Презентация PowerPoint</vt:lpstr>
      <vt:lpstr>Влагообеспеченность паровых полей и агрономическая оценка продуктивного запаса влаги по почвенным горизонтам   по состоянию на вторую  декаду августа  2024года</vt:lpstr>
      <vt:lpstr>Светлоярский район, 27.08.2024</vt:lpstr>
      <vt:lpstr>Оптимальные агрометеорологические факторы на начало сева озимых зерновых культур</vt:lpstr>
      <vt:lpstr>Прогноз погоды в Волгограде  на август-сентябрь</vt:lpstr>
      <vt:lpstr>Прогноз погоды в Волгограде  наконец августа-сентябрь</vt:lpstr>
      <vt:lpstr> СВОЕВРЕМЕННЫЙ СЕВ ОЗИМЫХ КУЛЬТУР – ЗАЛОГ ХОРОШЕЙ ПЕРЕЗИМОВКИ И ВЫСОКОЙ ПРОДУКТИВНОСТИ РАСТЕНИЙ. </vt:lpstr>
      <vt:lpstr>Способы сева, выбор сеялки</vt:lpstr>
      <vt:lpstr>Презентация PowerPoint</vt:lpstr>
      <vt:lpstr> Сортовой состав озимой пшеницы  для почвенно-климатических зон Волгоградской области </vt:lpstr>
      <vt:lpstr>Презентация PowerPoint</vt:lpstr>
      <vt:lpstr>Презентация PowerPoint</vt:lpstr>
      <vt:lpstr>Презентация PowerPoint</vt:lpstr>
      <vt:lpstr> Подготовка посевного материала и защита от вредных объектов </vt:lpstr>
      <vt:lpstr>Презентация PowerPoint</vt:lpstr>
      <vt:lpstr>Презентация PowerPoint</vt:lpstr>
      <vt:lpstr>Урожайность различных сортов озимой пшеницы в зависимости от   предшественника по результатам уборки  2024 года (ООО «Волжский Ударник» Чернышковского района), ц/га.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155</cp:revision>
  <dcterms:created xsi:type="dcterms:W3CDTF">2023-08-17T19:48:57Z</dcterms:created>
  <dcterms:modified xsi:type="dcterms:W3CDTF">2024-08-28T20:02:35Z</dcterms:modified>
</cp:coreProperties>
</file>